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81" r:id="rId4"/>
    <p:sldId id="280" r:id="rId5"/>
    <p:sldId id="278" r:id="rId6"/>
    <p:sldId id="282" r:id="rId7"/>
    <p:sldId id="283" r:id="rId8"/>
    <p:sldId id="284" r:id="rId9"/>
    <p:sldId id="285" r:id="rId10"/>
    <p:sldId id="286" r:id="rId11"/>
    <p:sldId id="288" r:id="rId12"/>
    <p:sldId id="287" r:id="rId13"/>
    <p:sldId id="293" r:id="rId14"/>
    <p:sldId id="292" r:id="rId15"/>
    <p:sldId id="289" r:id="rId16"/>
    <p:sldId id="290" r:id="rId17"/>
    <p:sldId id="291" r:id="rId18"/>
    <p:sldId id="299" r:id="rId19"/>
    <p:sldId id="295" r:id="rId20"/>
    <p:sldId id="296" r:id="rId21"/>
    <p:sldId id="297" r:id="rId22"/>
    <p:sldId id="298" r:id="rId23"/>
    <p:sldId id="300" r:id="rId24"/>
    <p:sldId id="25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ADD4D10A-B231-47A2-AFF5-AF5D4B77B6C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1CFE1-7AB1-4C47-AA64-BC9CCADBA621}"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4D10A-B231-47A2-AFF5-AF5D4B77B6C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D4D10A-B231-47A2-AFF5-AF5D4B77B6C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ADD4D10A-B231-47A2-AFF5-AF5D4B77B6C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1CFE1-7AB1-4C47-AA64-BC9CCADBA621}"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D4D10A-B231-47A2-AFF5-AF5D4B77B6C2}"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ADD4D10A-B231-47A2-AFF5-AF5D4B77B6C2}"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DD4D10A-B231-47A2-AFF5-AF5D4B77B6C2}"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DD4D10A-B231-47A2-AFF5-AF5D4B77B6C2}" type="datetimeFigureOut">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D4D10A-B231-47A2-AFF5-AF5D4B77B6C2}" type="datetimeFigureOut">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4D10A-B231-47A2-AFF5-AF5D4B77B6C2}"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D4D10A-B231-47A2-AFF5-AF5D4B77B6C2}"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81CFE1-7AB1-4C47-AA64-BC9CCADBA62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ADD4D10A-B231-47A2-AFF5-AF5D4B77B6C2}" type="datetimeFigureOut">
              <a:rPr lang="en-US" smtClean="0"/>
              <a:t>4/16/2018</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F881CFE1-7AB1-4C47-AA64-BC9CCADBA621}"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ecomputernotes.com/fundamental/introduction-to-computer/control-unit"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4648200"/>
            <a:ext cx="6400800" cy="990600"/>
          </a:xfrm>
        </p:spPr>
        <p:txBody>
          <a:bodyPr>
            <a:normAutofit/>
          </a:bodyPr>
          <a:lstStyle/>
          <a:p>
            <a:r>
              <a:rPr lang="en-US" sz="1800" b="1" dirty="0" smtClean="0"/>
              <a:t>Prepared By:-</a:t>
            </a:r>
          </a:p>
          <a:p>
            <a:r>
              <a:rPr lang="en-US" sz="1800" b="1" u="sng" dirty="0" err="1" smtClean="0"/>
              <a:t>Parminder</a:t>
            </a:r>
            <a:r>
              <a:rPr lang="en-US" sz="1800" b="1" u="sng" dirty="0" smtClean="0"/>
              <a:t> Mann</a:t>
            </a:r>
            <a:endParaRPr lang="en-US" sz="1800" b="1" u="sng" dirty="0"/>
          </a:p>
        </p:txBody>
      </p:sp>
      <p:sp>
        <p:nvSpPr>
          <p:cNvPr id="2" name="Title 1"/>
          <p:cNvSpPr>
            <a:spLocks noGrp="1"/>
          </p:cNvSpPr>
          <p:nvPr>
            <p:ph type="ctrTitle"/>
          </p:nvPr>
        </p:nvSpPr>
        <p:spPr/>
        <p:txBody>
          <a:bodyPr/>
          <a:lstStyle/>
          <a:p>
            <a:endParaRPr lang="en-US" dirty="0"/>
          </a:p>
        </p:txBody>
      </p:sp>
      <p:sp>
        <p:nvSpPr>
          <p:cNvPr id="4" name="Text Box 3"/>
          <p:cNvSpPr txBox="1">
            <a:spLocks noChangeArrowheads="1"/>
          </p:cNvSpPr>
          <p:nvPr/>
        </p:nvSpPr>
        <p:spPr bwMode="auto">
          <a:xfrm>
            <a:off x="1295400" y="762000"/>
            <a:ext cx="6273800" cy="2774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kumimoji="0" lang="en-US" altLang="zh-TW" sz="8800" b="1" i="1" dirty="0">
                <a:solidFill>
                  <a:srgbClr val="FFFF00"/>
                </a:solidFill>
                <a:latin typeface="Times New Roman" pitchFamily="18" charset="0"/>
              </a:rPr>
              <a:t>Computer</a:t>
            </a:r>
          </a:p>
          <a:p>
            <a:pPr algn="ctr"/>
            <a:r>
              <a:rPr kumimoji="0" lang="en-US" altLang="zh-TW" sz="8800" b="1" i="1" dirty="0">
                <a:solidFill>
                  <a:srgbClr val="FFFF00"/>
                </a:solidFill>
                <a:latin typeface="Times New Roman" pitchFamily="18" charset="0"/>
              </a:rPr>
              <a:t>Organization</a:t>
            </a:r>
          </a:p>
        </p:txBody>
      </p:sp>
    </p:spTree>
    <p:extLst>
      <p:ext uri="{BB962C8B-B14F-4D97-AF65-F5344CB8AC3E}">
        <p14:creationId xmlns:p14="http://schemas.microsoft.com/office/powerpoint/2010/main" val="39910435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endParaRPr lang="en-US" dirty="0"/>
          </a:p>
        </p:txBody>
      </p:sp>
      <p:sp>
        <p:nvSpPr>
          <p:cNvPr id="22" name="Slide Number Placeholder 5"/>
          <p:cNvSpPr>
            <a:spLocks noGrp="1"/>
          </p:cNvSpPr>
          <p:nvPr>
            <p:ph type="sldNum" sz="quarter" idx="12"/>
          </p:nvPr>
        </p:nvSpPr>
        <p:spPr/>
        <p:txBody>
          <a:bodyPr/>
          <a:lstStyle/>
          <a:p>
            <a:endParaRPr lang="en-US" dirty="0"/>
          </a:p>
        </p:txBody>
      </p:sp>
      <p:sp>
        <p:nvSpPr>
          <p:cNvPr id="663554" name="Rectangle 2"/>
          <p:cNvSpPr>
            <a:spLocks noGrp="1" noChangeArrowheads="1"/>
          </p:cNvSpPr>
          <p:nvPr>
            <p:ph type="title"/>
          </p:nvPr>
        </p:nvSpPr>
        <p:spPr>
          <a:xfrm>
            <a:off x="0" y="0"/>
            <a:ext cx="9144000" cy="1120775"/>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smtClean="0">
                <a:solidFill>
                  <a:schemeClr val="accent2">
                    <a:lumMod val="50000"/>
                  </a:schemeClr>
                </a:solidFill>
                <a:ea typeface="굴림" pitchFamily="50" charset="-127"/>
              </a:rPr>
              <a:t>	RISC</a:t>
            </a:r>
            <a:r>
              <a:rPr lang="en-US" altLang="ko-KR" sz="3600" b="1" dirty="0">
                <a:solidFill>
                  <a:schemeClr val="accent2">
                    <a:lumMod val="50000"/>
                  </a:schemeClr>
                </a:solidFill>
                <a:ea typeface="굴림" pitchFamily="50" charset="-127"/>
              </a:rPr>
              <a:t>:  REDUCED </a:t>
            </a:r>
            <a:r>
              <a:rPr lang="en-US" altLang="ko-KR" sz="3600" b="1" dirty="0" smtClean="0">
                <a:solidFill>
                  <a:schemeClr val="accent2">
                    <a:lumMod val="50000"/>
                  </a:schemeClr>
                </a:solidFill>
                <a:ea typeface="굴림" pitchFamily="50" charset="-127"/>
              </a:rPr>
              <a:t>INSTRUCTION							 </a:t>
            </a:r>
            <a:r>
              <a:rPr lang="en-US" altLang="ko-KR" sz="3600" b="1" dirty="0">
                <a:solidFill>
                  <a:schemeClr val="accent2">
                    <a:lumMod val="50000"/>
                  </a:schemeClr>
                </a:solidFill>
                <a:ea typeface="굴림" pitchFamily="50" charset="-127"/>
              </a:rPr>
              <a:t>SET  </a:t>
            </a:r>
            <a:r>
              <a:rPr lang="en-US" altLang="ko-KR" sz="3600" b="1" dirty="0" smtClean="0">
                <a:solidFill>
                  <a:schemeClr val="accent2">
                    <a:lumMod val="50000"/>
                  </a:schemeClr>
                </a:solidFill>
                <a:ea typeface="굴림" pitchFamily="50" charset="-127"/>
              </a:rPr>
              <a:t>COMPUTERS</a:t>
            </a:r>
            <a:endParaRPr lang="en-US" altLang="ko-KR" sz="3600" b="1" dirty="0">
              <a:solidFill>
                <a:schemeClr val="accent2">
                  <a:lumMod val="50000"/>
                </a:schemeClr>
              </a:solidFill>
              <a:ea typeface="굴림" pitchFamily="50" charset="-127"/>
            </a:endParaRPr>
          </a:p>
        </p:txBody>
      </p:sp>
      <p:sp>
        <p:nvSpPr>
          <p:cNvPr id="663555" name="Rectangle 3"/>
          <p:cNvSpPr>
            <a:spLocks noChangeArrowheads="1"/>
          </p:cNvSpPr>
          <p:nvPr/>
        </p:nvSpPr>
        <p:spPr bwMode="auto">
          <a:xfrm>
            <a:off x="219075" y="844550"/>
            <a:ext cx="2565400" cy="284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85000"/>
              </a:lnSpc>
            </a:pPr>
            <a:r>
              <a:rPr kumimoji="1" lang="en-US" altLang="ko-KR" b="1" dirty="0">
                <a:ea typeface="굴림" pitchFamily="50" charset="-127"/>
              </a:rPr>
              <a:t>Historical Background</a:t>
            </a:r>
          </a:p>
        </p:txBody>
      </p:sp>
      <p:sp>
        <p:nvSpPr>
          <p:cNvPr id="663556" name="Rectangle 4"/>
          <p:cNvSpPr>
            <a:spLocks noChangeArrowheads="1"/>
          </p:cNvSpPr>
          <p:nvPr/>
        </p:nvSpPr>
        <p:spPr bwMode="auto">
          <a:xfrm>
            <a:off x="711200" y="1187450"/>
            <a:ext cx="2565400" cy="2841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85000"/>
              </a:lnSpc>
            </a:pPr>
            <a:r>
              <a:rPr kumimoji="1" lang="en-US" altLang="ko-KR" b="1" dirty="0">
                <a:ea typeface="굴림" pitchFamily="50" charset="-127"/>
              </a:rPr>
              <a:t> IBM System/360, 1964</a:t>
            </a:r>
          </a:p>
        </p:txBody>
      </p:sp>
      <p:sp>
        <p:nvSpPr>
          <p:cNvPr id="663557" name="Rectangle 5"/>
          <p:cNvSpPr>
            <a:spLocks noChangeArrowheads="1"/>
          </p:cNvSpPr>
          <p:nvPr/>
        </p:nvSpPr>
        <p:spPr bwMode="auto">
          <a:xfrm>
            <a:off x="912813" y="1522413"/>
            <a:ext cx="5857875" cy="933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sz="1600" b="1" dirty="0">
                <a:ea typeface="굴림" pitchFamily="50" charset="-127"/>
              </a:rPr>
              <a:t>- The real beginning of modern computer architecture</a:t>
            </a:r>
          </a:p>
          <a:p>
            <a:pPr defTabSz="762000" eaLnBrk="0" hangingPunct="0">
              <a:lnSpc>
                <a:spcPct val="90000"/>
              </a:lnSpc>
            </a:pPr>
            <a:r>
              <a:rPr kumimoji="1" lang="en-US" altLang="ko-KR" sz="1600" b="1" dirty="0">
                <a:ea typeface="굴림" pitchFamily="50" charset="-127"/>
              </a:rPr>
              <a:t>- Distinction between </a:t>
            </a:r>
            <a:r>
              <a:rPr kumimoji="1" lang="en-US" altLang="ko-KR" sz="1600" b="1" i="1" dirty="0">
                <a:ea typeface="굴림" pitchFamily="50" charset="-127"/>
              </a:rPr>
              <a:t>Architecture</a:t>
            </a:r>
            <a:r>
              <a:rPr kumimoji="1" lang="en-US" altLang="ko-KR" sz="1600" b="1" dirty="0">
                <a:ea typeface="굴림" pitchFamily="50" charset="-127"/>
              </a:rPr>
              <a:t>  and </a:t>
            </a:r>
            <a:r>
              <a:rPr kumimoji="1" lang="en-US" altLang="ko-KR" sz="1600" b="1" i="1" dirty="0">
                <a:ea typeface="굴림" pitchFamily="50" charset="-127"/>
              </a:rPr>
              <a:t>Implementation</a:t>
            </a:r>
            <a:endParaRPr kumimoji="1" lang="en-US" altLang="ko-KR" sz="1600" b="1" dirty="0">
              <a:ea typeface="굴림" pitchFamily="50" charset="-127"/>
            </a:endParaRPr>
          </a:p>
          <a:p>
            <a:pPr defTabSz="762000" eaLnBrk="0" hangingPunct="0">
              <a:lnSpc>
                <a:spcPct val="90000"/>
              </a:lnSpc>
            </a:pPr>
            <a:r>
              <a:rPr kumimoji="1" lang="en-US" altLang="ko-KR" sz="1600" b="1" dirty="0">
                <a:ea typeface="굴림" pitchFamily="50" charset="-127"/>
              </a:rPr>
              <a:t>- Architecture: The abstract structure of a computer </a:t>
            </a:r>
          </a:p>
          <a:p>
            <a:pPr defTabSz="762000" eaLnBrk="0" hangingPunct="0">
              <a:lnSpc>
                <a:spcPct val="90000"/>
              </a:lnSpc>
            </a:pPr>
            <a:r>
              <a:rPr kumimoji="1" lang="en-US" altLang="ko-KR" sz="1600" b="1" dirty="0">
                <a:ea typeface="굴림" pitchFamily="50" charset="-127"/>
              </a:rPr>
              <a:t>                          seen by an assembly-language programmer</a:t>
            </a:r>
          </a:p>
        </p:txBody>
      </p:sp>
      <p:sp>
        <p:nvSpPr>
          <p:cNvPr id="663558" name="Rectangle 6"/>
          <p:cNvSpPr>
            <a:spLocks noChangeArrowheads="1"/>
          </p:cNvSpPr>
          <p:nvPr/>
        </p:nvSpPr>
        <p:spPr bwMode="auto">
          <a:xfrm>
            <a:off x="1046163" y="2797175"/>
            <a:ext cx="1031875" cy="434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sz="1400" b="1">
                <a:ea typeface="굴림" pitchFamily="50" charset="-127"/>
              </a:rPr>
              <a:t>High-Level</a:t>
            </a:r>
          </a:p>
          <a:p>
            <a:pPr defTabSz="762000" eaLnBrk="0" hangingPunct="0">
              <a:lnSpc>
                <a:spcPct val="90000"/>
              </a:lnSpc>
            </a:pPr>
            <a:r>
              <a:rPr kumimoji="1" lang="en-US" altLang="ko-KR" sz="1400" b="1">
                <a:ea typeface="굴림" pitchFamily="50" charset="-127"/>
              </a:rPr>
              <a:t>Language</a:t>
            </a:r>
          </a:p>
        </p:txBody>
      </p:sp>
      <p:sp>
        <p:nvSpPr>
          <p:cNvPr id="663559" name="Rectangle 7"/>
          <p:cNvSpPr>
            <a:spLocks noChangeArrowheads="1"/>
          </p:cNvSpPr>
          <p:nvPr/>
        </p:nvSpPr>
        <p:spPr bwMode="auto">
          <a:xfrm>
            <a:off x="3017838" y="2824163"/>
            <a:ext cx="1041400" cy="4349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algn="ctr" defTabSz="762000" eaLnBrk="0" hangingPunct="0">
              <a:lnSpc>
                <a:spcPct val="90000"/>
              </a:lnSpc>
            </a:pPr>
            <a:r>
              <a:rPr kumimoji="1" lang="en-US" altLang="ko-KR" sz="1400" b="1" dirty="0">
                <a:ea typeface="굴림" pitchFamily="50" charset="-127"/>
              </a:rPr>
              <a:t>Instruction</a:t>
            </a:r>
          </a:p>
          <a:p>
            <a:pPr algn="ctr" defTabSz="762000" eaLnBrk="0" hangingPunct="0">
              <a:lnSpc>
                <a:spcPct val="90000"/>
              </a:lnSpc>
            </a:pPr>
            <a:r>
              <a:rPr kumimoji="1" lang="en-US" altLang="ko-KR" sz="1400" b="1" dirty="0">
                <a:ea typeface="굴림" pitchFamily="50" charset="-127"/>
              </a:rPr>
              <a:t>Set</a:t>
            </a:r>
          </a:p>
        </p:txBody>
      </p:sp>
      <p:sp>
        <p:nvSpPr>
          <p:cNvPr id="663560" name="Rectangle 8"/>
          <p:cNvSpPr>
            <a:spLocks noChangeArrowheads="1"/>
          </p:cNvSpPr>
          <p:nvPr/>
        </p:nvSpPr>
        <p:spPr bwMode="auto">
          <a:xfrm>
            <a:off x="5275263" y="2905125"/>
            <a:ext cx="936625" cy="2428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sz="1400" b="1">
                <a:ea typeface="굴림" pitchFamily="50" charset="-127"/>
              </a:rPr>
              <a:t>Hardware</a:t>
            </a:r>
          </a:p>
        </p:txBody>
      </p:sp>
      <p:sp>
        <p:nvSpPr>
          <p:cNvPr id="663561" name="Oval 9"/>
          <p:cNvSpPr>
            <a:spLocks noChangeArrowheads="1"/>
          </p:cNvSpPr>
          <p:nvPr/>
        </p:nvSpPr>
        <p:spPr bwMode="auto">
          <a:xfrm>
            <a:off x="895350" y="2740025"/>
            <a:ext cx="1333500" cy="5588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562" name="Oval 10"/>
          <p:cNvSpPr>
            <a:spLocks noChangeArrowheads="1"/>
          </p:cNvSpPr>
          <p:nvPr/>
        </p:nvSpPr>
        <p:spPr bwMode="auto">
          <a:xfrm>
            <a:off x="2870200" y="2740025"/>
            <a:ext cx="1333500" cy="558800"/>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563" name="Oval 11"/>
          <p:cNvSpPr>
            <a:spLocks noChangeArrowheads="1"/>
          </p:cNvSpPr>
          <p:nvPr/>
        </p:nvSpPr>
        <p:spPr bwMode="auto">
          <a:xfrm>
            <a:off x="5073650" y="2755900"/>
            <a:ext cx="1333500" cy="557213"/>
          </a:xfrm>
          <a:prstGeom prst="ellipse">
            <a:avLst/>
          </a:prstGeom>
          <a:noFill/>
          <a:ln w="25400">
            <a:solidFill>
              <a:schemeClr val="tx1"/>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564" name="Line 12"/>
          <p:cNvSpPr>
            <a:spLocks noChangeShapeType="1"/>
          </p:cNvSpPr>
          <p:nvPr/>
        </p:nvSpPr>
        <p:spPr bwMode="auto">
          <a:xfrm>
            <a:off x="2254250" y="3013075"/>
            <a:ext cx="592138"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565" name="Line 13"/>
          <p:cNvSpPr>
            <a:spLocks noChangeShapeType="1"/>
          </p:cNvSpPr>
          <p:nvPr/>
        </p:nvSpPr>
        <p:spPr bwMode="auto">
          <a:xfrm>
            <a:off x="4229100" y="3027363"/>
            <a:ext cx="806450" cy="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3566" name="Rectangle 14"/>
          <p:cNvSpPr>
            <a:spLocks noChangeArrowheads="1"/>
          </p:cNvSpPr>
          <p:nvPr/>
        </p:nvSpPr>
        <p:spPr bwMode="auto">
          <a:xfrm>
            <a:off x="2085975" y="2646363"/>
            <a:ext cx="896938" cy="242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sz="1400" b="1">
                <a:ea typeface="굴림" pitchFamily="50" charset="-127"/>
              </a:rPr>
              <a:t>Compiler</a:t>
            </a:r>
          </a:p>
        </p:txBody>
      </p:sp>
      <p:sp>
        <p:nvSpPr>
          <p:cNvPr id="663567" name="Rectangle 15"/>
          <p:cNvSpPr>
            <a:spLocks noChangeArrowheads="1"/>
          </p:cNvSpPr>
          <p:nvPr/>
        </p:nvSpPr>
        <p:spPr bwMode="auto">
          <a:xfrm>
            <a:off x="4132263" y="2640013"/>
            <a:ext cx="1009650" cy="2555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6000"/>
              </a:lnSpc>
            </a:pPr>
            <a:r>
              <a:rPr kumimoji="1" lang="en-US" altLang="ko-KR" sz="1400" b="1">
                <a:latin typeface="Symbol" pitchFamily="18" charset="2"/>
                <a:ea typeface="굴림" pitchFamily="50" charset="-127"/>
              </a:rPr>
              <a:t></a:t>
            </a:r>
            <a:r>
              <a:rPr kumimoji="1" lang="en-US" altLang="ko-KR" sz="1400" b="1">
                <a:ea typeface="굴림" pitchFamily="50" charset="-127"/>
              </a:rPr>
              <a:t>-program</a:t>
            </a:r>
          </a:p>
        </p:txBody>
      </p:sp>
      <p:sp>
        <p:nvSpPr>
          <p:cNvPr id="663568" name="Rectangle 16"/>
          <p:cNvSpPr>
            <a:spLocks noChangeArrowheads="1"/>
          </p:cNvSpPr>
          <p:nvPr/>
        </p:nvSpPr>
        <p:spPr bwMode="auto">
          <a:xfrm>
            <a:off x="3027363" y="3319463"/>
            <a:ext cx="1171575" cy="242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sz="1400" b="1">
                <a:ea typeface="굴림" pitchFamily="50" charset="-127"/>
              </a:rPr>
              <a:t>Architecture</a:t>
            </a:r>
          </a:p>
        </p:txBody>
      </p:sp>
      <p:sp>
        <p:nvSpPr>
          <p:cNvPr id="663569" name="Rectangle 17"/>
          <p:cNvSpPr>
            <a:spLocks noChangeArrowheads="1"/>
          </p:cNvSpPr>
          <p:nvPr/>
        </p:nvSpPr>
        <p:spPr bwMode="auto">
          <a:xfrm>
            <a:off x="5000625" y="3319463"/>
            <a:ext cx="1436688" cy="2428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sz="1400" b="1">
                <a:ea typeface="굴림" pitchFamily="50" charset="-127"/>
              </a:rPr>
              <a:t>Implementation</a:t>
            </a:r>
          </a:p>
        </p:txBody>
      </p:sp>
      <p:sp>
        <p:nvSpPr>
          <p:cNvPr id="663570" name="Rectangle 18"/>
          <p:cNvSpPr>
            <a:spLocks noChangeArrowheads="1"/>
          </p:cNvSpPr>
          <p:nvPr/>
        </p:nvSpPr>
        <p:spPr bwMode="auto">
          <a:xfrm>
            <a:off x="233363" y="3773488"/>
            <a:ext cx="8643937" cy="1146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p>
            <a:pPr defTabSz="762000" eaLnBrk="0" hangingPunct="0">
              <a:lnSpc>
                <a:spcPct val="80000"/>
              </a:lnSpc>
            </a:pPr>
            <a:r>
              <a:rPr kumimoji="1" lang="en-US" altLang="ko-KR" b="1">
                <a:ea typeface="굴림" pitchFamily="50" charset="-127"/>
              </a:rPr>
              <a:t>   Continuing growth in semiconductor memory and microprogramming  </a:t>
            </a:r>
          </a:p>
          <a:p>
            <a:pPr defTabSz="762000" eaLnBrk="0" hangingPunct="0">
              <a:lnSpc>
                <a:spcPct val="80000"/>
              </a:lnSpc>
            </a:pPr>
            <a:r>
              <a:rPr kumimoji="1" lang="en-US" altLang="ko-KR" b="1">
                <a:ea typeface="굴림" pitchFamily="50" charset="-127"/>
              </a:rPr>
              <a:t>         -&gt;  A much richer and complicated instruction sets</a:t>
            </a:r>
          </a:p>
          <a:p>
            <a:pPr defTabSz="762000" eaLnBrk="0" hangingPunct="0">
              <a:lnSpc>
                <a:spcPct val="80000"/>
              </a:lnSpc>
            </a:pPr>
            <a:r>
              <a:rPr kumimoji="1" lang="en-US" altLang="ko-KR" b="1">
                <a:ea typeface="굴림" pitchFamily="50" charset="-127"/>
              </a:rPr>
              <a:t>              =&gt; CISC(Complex Instruction Set Computer)</a:t>
            </a:r>
          </a:p>
          <a:p>
            <a:pPr defTabSz="762000" eaLnBrk="0" hangingPunct="0">
              <a:lnSpc>
                <a:spcPct val="80000"/>
              </a:lnSpc>
            </a:pPr>
            <a:endParaRPr kumimoji="1" lang="en-US" altLang="ko-KR" b="1">
              <a:ea typeface="굴림" pitchFamily="50" charset="-127"/>
            </a:endParaRPr>
          </a:p>
          <a:p>
            <a:pPr defTabSz="762000" eaLnBrk="0" hangingPunct="0">
              <a:lnSpc>
                <a:spcPct val="80000"/>
              </a:lnSpc>
            </a:pPr>
            <a:r>
              <a:rPr kumimoji="1" lang="en-US" altLang="ko-KR" b="1">
                <a:ea typeface="굴림" pitchFamily="50" charset="-127"/>
              </a:rPr>
              <a:t>- Arguments advanced at that time</a:t>
            </a:r>
          </a:p>
        </p:txBody>
      </p:sp>
      <p:sp>
        <p:nvSpPr>
          <p:cNvPr id="663571" name="Rectangle 19"/>
          <p:cNvSpPr>
            <a:spLocks noChangeArrowheads="1"/>
          </p:cNvSpPr>
          <p:nvPr/>
        </p:nvSpPr>
        <p:spPr bwMode="auto">
          <a:xfrm>
            <a:off x="285750" y="4953000"/>
            <a:ext cx="8585200" cy="1457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marL="571500" lvl="1" defTabSz="762000" eaLnBrk="0" hangingPunct="0">
              <a:lnSpc>
                <a:spcPct val="35000"/>
              </a:lnSpc>
              <a:spcBef>
                <a:spcPct val="50000"/>
              </a:spcBef>
            </a:pPr>
            <a:r>
              <a:rPr kumimoji="1" lang="en-US" altLang="ko-KR" b="1">
                <a:ea typeface="굴림" pitchFamily="50" charset="-127"/>
              </a:rPr>
              <a:t>Richer instruction sets would simplify compilers</a:t>
            </a:r>
          </a:p>
          <a:p>
            <a:pPr marL="571500" lvl="1" defTabSz="762000" eaLnBrk="0" hangingPunct="0">
              <a:lnSpc>
                <a:spcPct val="35000"/>
              </a:lnSpc>
              <a:spcBef>
                <a:spcPct val="50000"/>
              </a:spcBef>
            </a:pPr>
            <a:r>
              <a:rPr kumimoji="1" lang="en-US" altLang="ko-KR" b="1">
                <a:ea typeface="굴림" pitchFamily="50" charset="-127"/>
              </a:rPr>
              <a:t>Richer instruction sets would alleviate the software crisis    </a:t>
            </a:r>
          </a:p>
          <a:p>
            <a:pPr marL="571500" lvl="1" defTabSz="762000" eaLnBrk="0" hangingPunct="0">
              <a:lnSpc>
                <a:spcPct val="35000"/>
              </a:lnSpc>
              <a:spcBef>
                <a:spcPct val="50000"/>
              </a:spcBef>
            </a:pPr>
            <a:r>
              <a:rPr kumimoji="1" lang="en-US" altLang="ko-KR" b="1">
                <a:ea typeface="굴림" pitchFamily="50" charset="-127"/>
              </a:rPr>
              <a:t>     - move as much functions to the hardware as possible	 </a:t>
            </a:r>
          </a:p>
          <a:p>
            <a:pPr marL="571500" lvl="1" defTabSz="762000" eaLnBrk="0" hangingPunct="0">
              <a:lnSpc>
                <a:spcPct val="35000"/>
              </a:lnSpc>
              <a:spcBef>
                <a:spcPct val="50000"/>
              </a:spcBef>
            </a:pPr>
            <a:r>
              <a:rPr kumimoji="1" lang="en-US" altLang="ko-KR" b="1">
                <a:ea typeface="굴림" pitchFamily="50" charset="-127"/>
              </a:rPr>
              <a:t>     - close </a:t>
            </a:r>
            <a:r>
              <a:rPr kumimoji="1" lang="en-US" altLang="ko-KR" b="1" i="1">
                <a:ea typeface="굴림" pitchFamily="50" charset="-127"/>
              </a:rPr>
              <a:t>Semantic Gap</a:t>
            </a:r>
            <a:r>
              <a:rPr kumimoji="1" lang="en-US" altLang="ko-KR" b="1">
                <a:ea typeface="굴림" pitchFamily="50" charset="-127"/>
              </a:rPr>
              <a:t>  between machine language</a:t>
            </a:r>
          </a:p>
          <a:p>
            <a:pPr marL="571500" lvl="1" defTabSz="762000" eaLnBrk="0" hangingPunct="0">
              <a:lnSpc>
                <a:spcPct val="35000"/>
              </a:lnSpc>
              <a:spcBef>
                <a:spcPct val="50000"/>
              </a:spcBef>
            </a:pPr>
            <a:r>
              <a:rPr kumimoji="1" lang="en-US" altLang="ko-KR" b="1">
                <a:ea typeface="굴림" pitchFamily="50" charset="-127"/>
              </a:rPr>
              <a:t>       and the high-level language</a:t>
            </a:r>
            <a:endParaRPr kumimoji="1" lang="en-US" altLang="ko-KR" b="1" i="1">
              <a:ea typeface="굴림" pitchFamily="50" charset="-127"/>
            </a:endParaRPr>
          </a:p>
          <a:p>
            <a:pPr marL="571500" lvl="1" defTabSz="762000" eaLnBrk="0" hangingPunct="0">
              <a:lnSpc>
                <a:spcPct val="35000"/>
              </a:lnSpc>
              <a:spcBef>
                <a:spcPct val="50000"/>
              </a:spcBef>
            </a:pPr>
            <a:r>
              <a:rPr kumimoji="1" lang="en-US" altLang="ko-KR" b="1">
                <a:ea typeface="굴림" pitchFamily="50" charset="-127"/>
              </a:rPr>
              <a:t>Richer instruction sets would improve the </a:t>
            </a:r>
            <a:r>
              <a:rPr kumimoji="1" lang="en-US" altLang="ko-KR" b="1" i="1">
                <a:ea typeface="굴림" pitchFamily="50" charset="-127"/>
              </a:rPr>
              <a:t>architecture quality</a:t>
            </a:r>
            <a:endParaRPr kumimoji="1" lang="en-US" altLang="ko-KR" b="1">
              <a:ea typeface="굴림" pitchFamily="50" charset="-127"/>
            </a:endParaRPr>
          </a:p>
          <a:p>
            <a:pPr defTabSz="762000" eaLnBrk="0" latinLnBrk="1" hangingPunct="0">
              <a:lnSpc>
                <a:spcPct val="35000"/>
              </a:lnSpc>
            </a:pPr>
            <a:endParaRPr kumimoji="1" lang="en-US" altLang="ko-KR" b="1">
              <a:ea typeface="굴림" pitchFamily="50" charset="-127"/>
            </a:endParaRPr>
          </a:p>
        </p:txBody>
      </p:sp>
    </p:spTree>
    <p:extLst>
      <p:ext uri="{BB962C8B-B14F-4D97-AF65-F5344CB8AC3E}">
        <p14:creationId xmlns:p14="http://schemas.microsoft.com/office/powerpoint/2010/main" val="229879714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endParaRPr lang="en-US" dirty="0"/>
          </a:p>
        </p:txBody>
      </p:sp>
      <p:sp>
        <p:nvSpPr>
          <p:cNvPr id="7" name="Slide Number Placeholder 5"/>
          <p:cNvSpPr>
            <a:spLocks noGrp="1"/>
          </p:cNvSpPr>
          <p:nvPr>
            <p:ph type="sldNum" sz="quarter" idx="12"/>
          </p:nvPr>
        </p:nvSpPr>
        <p:spPr/>
        <p:txBody>
          <a:bodyPr/>
          <a:lstStyle/>
          <a:p>
            <a:endParaRPr lang="en-US" dirty="0"/>
          </a:p>
        </p:txBody>
      </p:sp>
      <p:sp>
        <p:nvSpPr>
          <p:cNvPr id="670722" name="Rectangle 2"/>
          <p:cNvSpPr>
            <a:spLocks noGrp="1" noChangeArrowheads="1"/>
          </p:cNvSpPr>
          <p:nvPr>
            <p:ph type="title"/>
          </p:nvPr>
        </p:nvSpPr>
        <p:spPr>
          <a:xfrm>
            <a:off x="1295400" y="228600"/>
            <a:ext cx="7086600" cy="784225"/>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a:solidFill>
                  <a:schemeClr val="accent2">
                    <a:lumMod val="50000"/>
                  </a:schemeClr>
                </a:solidFill>
                <a:ea typeface="굴림" pitchFamily="50" charset="-127"/>
              </a:rPr>
              <a:t>CHARACTERISTICS  OF  RISC</a:t>
            </a:r>
          </a:p>
        </p:txBody>
      </p:sp>
      <p:sp>
        <p:nvSpPr>
          <p:cNvPr id="670723" name="Rectangle 3"/>
          <p:cNvSpPr>
            <a:spLocks noChangeArrowheads="1"/>
          </p:cNvSpPr>
          <p:nvPr/>
        </p:nvSpPr>
        <p:spPr bwMode="auto">
          <a:xfrm>
            <a:off x="457200" y="1175544"/>
            <a:ext cx="3441700" cy="2841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85000"/>
              </a:lnSpc>
            </a:pPr>
            <a:r>
              <a:rPr kumimoji="1" lang="en-US" altLang="ko-KR" b="1">
                <a:ea typeface="굴림" pitchFamily="50" charset="-127"/>
              </a:rPr>
              <a:t>Common RISC Characteristics</a:t>
            </a:r>
          </a:p>
        </p:txBody>
      </p:sp>
      <p:sp>
        <p:nvSpPr>
          <p:cNvPr id="670724" name="Rectangle 4"/>
          <p:cNvSpPr>
            <a:spLocks noChangeArrowheads="1"/>
          </p:cNvSpPr>
          <p:nvPr/>
        </p:nvSpPr>
        <p:spPr bwMode="auto">
          <a:xfrm>
            <a:off x="784226" y="1676400"/>
            <a:ext cx="6646862" cy="40427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p>
            <a:pPr marL="381000" indent="-381000" defTabSz="152400" eaLnBrk="0" hangingPunct="0">
              <a:lnSpc>
                <a:spcPct val="91000"/>
              </a:lnSpc>
              <a:spcBef>
                <a:spcPct val="45000"/>
              </a:spcBef>
            </a:pPr>
            <a:r>
              <a:rPr kumimoji="1" lang="en-US" altLang="ko-KR" b="1" dirty="0">
                <a:ea typeface="굴림" pitchFamily="50" charset="-127"/>
              </a:rPr>
              <a:t>- Operations are register-to-register, with only LOAD and STORE accessing memory</a:t>
            </a:r>
          </a:p>
          <a:p>
            <a:pPr marL="381000" indent="-381000" defTabSz="152400" eaLnBrk="0" hangingPunct="0">
              <a:lnSpc>
                <a:spcPct val="91000"/>
              </a:lnSpc>
              <a:spcBef>
                <a:spcPct val="45000"/>
              </a:spcBef>
            </a:pPr>
            <a:r>
              <a:rPr kumimoji="1" lang="en-US" altLang="ko-KR" b="1" dirty="0">
                <a:ea typeface="굴림" pitchFamily="50" charset="-127"/>
              </a:rPr>
              <a:t>- The operations and addressing modes are reduced</a:t>
            </a:r>
          </a:p>
          <a:p>
            <a:pPr marL="381000" indent="-381000" defTabSz="152400" eaLnBrk="0" hangingPunct="0">
              <a:lnSpc>
                <a:spcPct val="91000"/>
              </a:lnSpc>
              <a:spcBef>
                <a:spcPct val="45000"/>
              </a:spcBef>
            </a:pPr>
            <a:r>
              <a:rPr kumimoji="1" lang="en-US" altLang="ko-KR" b="1" dirty="0">
                <a:ea typeface="굴림" pitchFamily="50" charset="-127"/>
              </a:rPr>
              <a:t>      </a:t>
            </a:r>
            <a:r>
              <a:rPr kumimoji="1" lang="en-US" altLang="ko-KR" b="1" dirty="0" smtClean="0">
                <a:ea typeface="굴림" pitchFamily="50" charset="-127"/>
              </a:rPr>
              <a:t>Instruction formats are simple</a:t>
            </a:r>
          </a:p>
          <a:p>
            <a:pPr marL="381000" indent="-381000" defTabSz="152400" eaLnBrk="0" hangingPunct="0">
              <a:lnSpc>
                <a:spcPct val="91000"/>
              </a:lnSpc>
              <a:spcBef>
                <a:spcPct val="45000"/>
              </a:spcBef>
            </a:pPr>
            <a:r>
              <a:rPr kumimoji="1" lang="en-US" altLang="ko-KR" b="1" dirty="0" smtClean="0">
                <a:ea typeface="굴림" pitchFamily="50" charset="-127"/>
              </a:rPr>
              <a:t>More characteristics are as:</a:t>
            </a:r>
          </a:p>
          <a:p>
            <a:pPr marL="571500" lvl="1" defTabSz="762000" eaLnBrk="0" hangingPunct="0">
              <a:lnSpc>
                <a:spcPct val="50000"/>
              </a:lnSpc>
              <a:spcBef>
                <a:spcPct val="45000"/>
              </a:spcBef>
            </a:pPr>
            <a:r>
              <a:rPr kumimoji="1" lang="en-US" altLang="ko-KR" b="1" dirty="0" smtClean="0">
                <a:ea typeface="굴림" pitchFamily="50" charset="-127"/>
              </a:rPr>
              <a:t>- Relatively few instructions</a:t>
            </a:r>
          </a:p>
          <a:p>
            <a:pPr marL="571500" lvl="1" defTabSz="762000" eaLnBrk="0" hangingPunct="0">
              <a:lnSpc>
                <a:spcPct val="50000"/>
              </a:lnSpc>
              <a:spcBef>
                <a:spcPct val="45000"/>
              </a:spcBef>
            </a:pPr>
            <a:r>
              <a:rPr kumimoji="1" lang="en-US" altLang="ko-KR" b="1" dirty="0" smtClean="0">
                <a:ea typeface="굴림" pitchFamily="50" charset="-127"/>
              </a:rPr>
              <a:t>- Relatively few addressing modes</a:t>
            </a:r>
          </a:p>
          <a:p>
            <a:pPr marL="571500" lvl="1" defTabSz="762000" eaLnBrk="0" hangingPunct="0">
              <a:lnSpc>
                <a:spcPct val="50000"/>
              </a:lnSpc>
              <a:spcBef>
                <a:spcPct val="45000"/>
              </a:spcBef>
            </a:pPr>
            <a:r>
              <a:rPr kumimoji="1" lang="en-US" altLang="ko-KR" b="1" dirty="0" smtClean="0">
                <a:ea typeface="굴림" pitchFamily="50" charset="-127"/>
              </a:rPr>
              <a:t>- Memory access limited to load and store instructions</a:t>
            </a:r>
          </a:p>
          <a:p>
            <a:pPr marL="571500" lvl="1" defTabSz="762000" eaLnBrk="0" hangingPunct="0">
              <a:lnSpc>
                <a:spcPct val="50000"/>
              </a:lnSpc>
              <a:spcBef>
                <a:spcPct val="45000"/>
              </a:spcBef>
            </a:pPr>
            <a:r>
              <a:rPr kumimoji="1" lang="en-US" altLang="ko-KR" b="1" dirty="0" smtClean="0">
                <a:ea typeface="굴림" pitchFamily="50" charset="-127"/>
              </a:rPr>
              <a:t>- All operations done within the registers of the CPU</a:t>
            </a:r>
          </a:p>
          <a:p>
            <a:pPr marL="571500" lvl="1" defTabSz="762000" eaLnBrk="0" hangingPunct="0">
              <a:lnSpc>
                <a:spcPct val="50000"/>
              </a:lnSpc>
              <a:spcBef>
                <a:spcPct val="45000"/>
              </a:spcBef>
            </a:pPr>
            <a:r>
              <a:rPr kumimoji="1" lang="en-US" altLang="ko-KR" b="1" dirty="0" smtClean="0">
                <a:ea typeface="굴림" pitchFamily="50" charset="-127"/>
              </a:rPr>
              <a:t>- Fixed-length, easily decoded instruction format</a:t>
            </a:r>
          </a:p>
          <a:p>
            <a:pPr marL="571500" lvl="1" defTabSz="762000" eaLnBrk="0" hangingPunct="0">
              <a:lnSpc>
                <a:spcPct val="50000"/>
              </a:lnSpc>
              <a:spcBef>
                <a:spcPct val="45000"/>
              </a:spcBef>
            </a:pPr>
            <a:r>
              <a:rPr kumimoji="1" lang="en-US" altLang="ko-KR" b="1" dirty="0" smtClean="0">
                <a:ea typeface="굴림" pitchFamily="50" charset="-127"/>
              </a:rPr>
              <a:t>- Single-cycle instruction format</a:t>
            </a:r>
          </a:p>
          <a:p>
            <a:pPr marL="571500" lvl="1" defTabSz="762000" eaLnBrk="0" hangingPunct="0">
              <a:lnSpc>
                <a:spcPct val="50000"/>
              </a:lnSpc>
              <a:spcBef>
                <a:spcPct val="45000"/>
              </a:spcBef>
            </a:pPr>
            <a:r>
              <a:rPr kumimoji="1" lang="en-US" altLang="ko-KR" b="1" dirty="0" smtClean="0">
                <a:ea typeface="굴림" pitchFamily="50" charset="-127"/>
              </a:rPr>
              <a:t>- Hardwired rather than </a:t>
            </a:r>
            <a:r>
              <a:rPr kumimoji="1" lang="en-US" altLang="ko-KR" b="1" dirty="0" err="1" smtClean="0">
                <a:ea typeface="굴림" pitchFamily="50" charset="-127"/>
              </a:rPr>
              <a:t>microprogrammed</a:t>
            </a:r>
            <a:r>
              <a:rPr kumimoji="1" lang="en-US" altLang="ko-KR" b="1" dirty="0" smtClean="0">
                <a:ea typeface="굴림" pitchFamily="50" charset="-127"/>
              </a:rPr>
              <a:t> control</a:t>
            </a:r>
          </a:p>
          <a:p>
            <a:pPr defTabSz="762000" eaLnBrk="0" latinLnBrk="1" hangingPunct="0">
              <a:lnSpc>
                <a:spcPct val="50000"/>
              </a:lnSpc>
            </a:pPr>
            <a:endParaRPr kumimoji="1" lang="en-US" altLang="ko-KR" b="1" dirty="0" smtClean="0">
              <a:ea typeface="굴림" pitchFamily="50" charset="-127"/>
            </a:endParaRPr>
          </a:p>
          <a:p>
            <a:pPr marL="381000" indent="-381000" defTabSz="152400" eaLnBrk="0" hangingPunct="0">
              <a:lnSpc>
                <a:spcPct val="91000"/>
              </a:lnSpc>
              <a:spcBef>
                <a:spcPct val="45000"/>
              </a:spcBef>
            </a:pPr>
            <a:endParaRPr kumimoji="1" lang="en-US" altLang="ko-KR" b="1" dirty="0">
              <a:ea typeface="굴림" pitchFamily="50" charset="-127"/>
            </a:endParaRPr>
          </a:p>
        </p:txBody>
      </p:sp>
    </p:spTree>
    <p:extLst>
      <p:ext uri="{BB962C8B-B14F-4D97-AF65-F5344CB8AC3E}">
        <p14:creationId xmlns:p14="http://schemas.microsoft.com/office/powerpoint/2010/main" val="140843754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endParaRPr lang="en-US" dirty="0"/>
          </a:p>
        </p:txBody>
      </p:sp>
      <p:sp>
        <p:nvSpPr>
          <p:cNvPr id="7" name="Slide Number Placeholder 5"/>
          <p:cNvSpPr>
            <a:spLocks noGrp="1"/>
          </p:cNvSpPr>
          <p:nvPr>
            <p:ph type="sldNum" sz="quarter" idx="12"/>
          </p:nvPr>
        </p:nvSpPr>
        <p:spPr/>
        <p:txBody>
          <a:bodyPr/>
          <a:lstStyle/>
          <a:p>
            <a:endParaRPr lang="en-US" dirty="0"/>
          </a:p>
        </p:txBody>
      </p:sp>
      <p:sp>
        <p:nvSpPr>
          <p:cNvPr id="667650" name="Rectangle 2"/>
          <p:cNvSpPr>
            <a:spLocks noGrp="1" noChangeArrowheads="1"/>
          </p:cNvSpPr>
          <p:nvPr>
            <p:ph type="title"/>
          </p:nvPr>
        </p:nvSpPr>
        <p:spPr>
          <a:xfrm>
            <a:off x="293688" y="228600"/>
            <a:ext cx="8850312" cy="573087"/>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200" b="1" dirty="0">
                <a:solidFill>
                  <a:schemeClr val="accent2">
                    <a:lumMod val="50000"/>
                  </a:schemeClr>
                </a:solidFill>
                <a:ea typeface="굴림" pitchFamily="50" charset="-127"/>
              </a:rPr>
              <a:t>COMPLEX  INSTRUCTION  SET COMPUTERS: CISC</a:t>
            </a:r>
          </a:p>
        </p:txBody>
      </p:sp>
      <p:sp>
        <p:nvSpPr>
          <p:cNvPr id="667651" name="Rectangle 3"/>
          <p:cNvSpPr>
            <a:spLocks noChangeArrowheads="1"/>
          </p:cNvSpPr>
          <p:nvPr/>
        </p:nvSpPr>
        <p:spPr bwMode="auto">
          <a:xfrm>
            <a:off x="1301750" y="1204913"/>
            <a:ext cx="34925" cy="1571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7653" name="Rectangle 5"/>
          <p:cNvSpPr>
            <a:spLocks noChangeArrowheads="1"/>
          </p:cNvSpPr>
          <p:nvPr/>
        </p:nvSpPr>
        <p:spPr bwMode="auto">
          <a:xfrm>
            <a:off x="293688" y="1362075"/>
            <a:ext cx="8670925" cy="27527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marL="457200" indent="-457200" defTabSz="762000" eaLnBrk="0" hangingPunct="0">
              <a:lnSpc>
                <a:spcPct val="80000"/>
              </a:lnSpc>
            </a:pPr>
            <a:r>
              <a:rPr kumimoji="1" lang="en-US" altLang="ko-KR" b="1" dirty="0">
                <a:ea typeface="굴림" pitchFamily="50" charset="-127"/>
              </a:rPr>
              <a:t>    </a:t>
            </a:r>
          </a:p>
          <a:p>
            <a:pPr marL="457200" indent="-457200" defTabSz="762000" eaLnBrk="0" hangingPunct="0">
              <a:lnSpc>
                <a:spcPct val="80000"/>
              </a:lnSpc>
            </a:pPr>
            <a:r>
              <a:rPr kumimoji="1" lang="en-US" altLang="ko-KR" b="1" dirty="0">
                <a:ea typeface="굴림" pitchFamily="50" charset="-127"/>
              </a:rPr>
              <a:t>    </a:t>
            </a:r>
            <a:r>
              <a:rPr kumimoji="1" lang="en-US" altLang="ko-KR" sz="2000" b="1" dirty="0">
                <a:ea typeface="굴림" pitchFamily="50" charset="-127"/>
              </a:rPr>
              <a:t>High Performance General Purpose Instructions</a:t>
            </a:r>
          </a:p>
          <a:p>
            <a:pPr marL="457200" indent="-457200" defTabSz="762000" eaLnBrk="0" hangingPunct="0">
              <a:lnSpc>
                <a:spcPct val="80000"/>
              </a:lnSpc>
            </a:pPr>
            <a:endParaRPr kumimoji="1" lang="en-US" altLang="ko-KR" sz="2000" b="1" dirty="0">
              <a:ea typeface="굴림" pitchFamily="50" charset="-127"/>
            </a:endParaRPr>
          </a:p>
          <a:p>
            <a:pPr marL="457200" indent="-457200" defTabSz="762000" eaLnBrk="0" hangingPunct="0">
              <a:lnSpc>
                <a:spcPct val="80000"/>
              </a:lnSpc>
            </a:pPr>
            <a:r>
              <a:rPr kumimoji="1" lang="en-US" altLang="ko-KR" sz="2000" b="1" dirty="0">
                <a:ea typeface="굴림" pitchFamily="50" charset="-127"/>
              </a:rPr>
              <a:t>   Characteristics of CISC:</a:t>
            </a:r>
          </a:p>
          <a:p>
            <a:pPr marL="457200" indent="-457200" defTabSz="762000" eaLnBrk="0" hangingPunct="0">
              <a:lnSpc>
                <a:spcPct val="80000"/>
              </a:lnSpc>
            </a:pPr>
            <a:endParaRPr kumimoji="1" lang="en-US" altLang="ko-KR" sz="2000" b="1" dirty="0">
              <a:ea typeface="굴림" pitchFamily="50" charset="-127"/>
            </a:endParaRPr>
          </a:p>
          <a:p>
            <a:pPr marL="457200" indent="-457200" defTabSz="762000" eaLnBrk="0" hangingPunct="0">
              <a:lnSpc>
                <a:spcPct val="80000"/>
              </a:lnSpc>
              <a:buFontTx/>
              <a:buAutoNum type="arabicPeriod"/>
            </a:pPr>
            <a:r>
              <a:rPr kumimoji="1" lang="en-US" altLang="ko-KR" sz="2000" b="1" dirty="0">
                <a:ea typeface="굴림" pitchFamily="50" charset="-127"/>
              </a:rPr>
              <a:t>A large number of instructions (from 100-250 usually)</a:t>
            </a:r>
          </a:p>
          <a:p>
            <a:pPr marL="457200" indent="-457200" defTabSz="762000" eaLnBrk="0" hangingPunct="0">
              <a:lnSpc>
                <a:spcPct val="80000"/>
              </a:lnSpc>
              <a:buFontTx/>
              <a:buAutoNum type="arabicPeriod"/>
            </a:pPr>
            <a:r>
              <a:rPr kumimoji="1" lang="en-US" altLang="ko-KR" sz="2000" b="1" dirty="0">
                <a:ea typeface="굴림" pitchFamily="50" charset="-127"/>
              </a:rPr>
              <a:t>Some instructions that performs a certain tasks are not used frequently.</a:t>
            </a:r>
          </a:p>
          <a:p>
            <a:pPr marL="457200" indent="-457200" defTabSz="762000" eaLnBrk="0" hangingPunct="0">
              <a:lnSpc>
                <a:spcPct val="80000"/>
              </a:lnSpc>
              <a:buFontTx/>
              <a:buAutoNum type="arabicPeriod"/>
            </a:pPr>
            <a:r>
              <a:rPr kumimoji="1" lang="en-US" altLang="ko-KR" sz="2000" b="1" dirty="0">
                <a:ea typeface="굴림" pitchFamily="50" charset="-127"/>
              </a:rPr>
              <a:t>Many addressing modes are used (5 to 20)</a:t>
            </a:r>
          </a:p>
          <a:p>
            <a:pPr marL="457200" indent="-457200" defTabSz="762000" eaLnBrk="0" hangingPunct="0">
              <a:lnSpc>
                <a:spcPct val="80000"/>
              </a:lnSpc>
              <a:buFontTx/>
              <a:buAutoNum type="arabicPeriod"/>
            </a:pPr>
            <a:r>
              <a:rPr kumimoji="1" lang="en-US" altLang="ko-KR" sz="2000" b="1" dirty="0">
                <a:ea typeface="굴림" pitchFamily="50" charset="-127"/>
              </a:rPr>
              <a:t>Variable length instruction format.</a:t>
            </a:r>
          </a:p>
          <a:p>
            <a:pPr marL="457200" indent="-457200" defTabSz="762000" eaLnBrk="0" hangingPunct="0">
              <a:lnSpc>
                <a:spcPct val="80000"/>
              </a:lnSpc>
              <a:buFontTx/>
              <a:buAutoNum type="arabicPeriod"/>
            </a:pPr>
            <a:r>
              <a:rPr kumimoji="1" lang="en-US" altLang="ko-KR" sz="2000" b="1" dirty="0">
                <a:ea typeface="굴림" pitchFamily="50" charset="-127"/>
              </a:rPr>
              <a:t>Instructions that manipulate operands in memory.</a:t>
            </a:r>
          </a:p>
          <a:p>
            <a:pPr marL="457200" indent="-457200" defTabSz="762000" eaLnBrk="0" hangingPunct="0">
              <a:lnSpc>
                <a:spcPct val="80000"/>
              </a:lnSpc>
            </a:pPr>
            <a:r>
              <a:rPr kumimoji="1" lang="en-US" altLang="ko-KR" sz="2000" b="1" dirty="0">
                <a:ea typeface="굴림" pitchFamily="50" charset="-127"/>
              </a:rPr>
              <a:t>           </a:t>
            </a:r>
          </a:p>
        </p:txBody>
      </p:sp>
    </p:spTree>
    <p:extLst>
      <p:ext uri="{BB962C8B-B14F-4D97-AF65-F5344CB8AC3E}">
        <p14:creationId xmlns:p14="http://schemas.microsoft.com/office/powerpoint/2010/main" val="202461708"/>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4"/>
          <p:cNvSpPr>
            <a:spLocks noGrp="1"/>
          </p:cNvSpPr>
          <p:nvPr>
            <p:ph type="ftr" sz="quarter" idx="11"/>
          </p:nvPr>
        </p:nvSpPr>
        <p:spPr/>
        <p:txBody>
          <a:bodyPr/>
          <a:lstStyle/>
          <a:p>
            <a:endParaRPr lang="en-US" b="1" dirty="0"/>
          </a:p>
        </p:txBody>
      </p:sp>
      <p:sp>
        <p:nvSpPr>
          <p:cNvPr id="29" name="Slide Number Placeholder 5"/>
          <p:cNvSpPr>
            <a:spLocks noGrp="1"/>
          </p:cNvSpPr>
          <p:nvPr>
            <p:ph type="sldNum" sz="quarter" idx="12"/>
          </p:nvPr>
        </p:nvSpPr>
        <p:spPr/>
        <p:txBody>
          <a:bodyPr/>
          <a:lstStyle/>
          <a:p>
            <a:endParaRPr lang="en-US" b="1" dirty="0"/>
          </a:p>
        </p:txBody>
      </p:sp>
      <p:sp>
        <p:nvSpPr>
          <p:cNvPr id="637954" name="Rectangle 2"/>
          <p:cNvSpPr>
            <a:spLocks noGrp="1" noChangeArrowheads="1"/>
          </p:cNvSpPr>
          <p:nvPr>
            <p:ph type="title"/>
          </p:nvPr>
        </p:nvSpPr>
        <p:spPr>
          <a:xfrm>
            <a:off x="1295399" y="184150"/>
            <a:ext cx="7058025" cy="650875"/>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a:solidFill>
                  <a:schemeClr val="accent2">
                    <a:lumMod val="50000"/>
                  </a:schemeClr>
                </a:solidFill>
                <a:ea typeface="굴림" pitchFamily="50" charset="-127"/>
              </a:rPr>
              <a:t>MAJOR  COMPONENTS  OF  CPU</a:t>
            </a:r>
          </a:p>
        </p:txBody>
      </p:sp>
      <p:sp>
        <p:nvSpPr>
          <p:cNvPr id="637956" name="Rectangle 4"/>
          <p:cNvSpPr>
            <a:spLocks noChangeArrowheads="1"/>
          </p:cNvSpPr>
          <p:nvPr/>
        </p:nvSpPr>
        <p:spPr bwMode="auto">
          <a:xfrm>
            <a:off x="423863" y="955675"/>
            <a:ext cx="8224837" cy="34432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lnSpc>
                <a:spcPct val="90000"/>
              </a:lnSpc>
            </a:pPr>
            <a:r>
              <a:rPr kumimoji="1" lang="en-US" altLang="ko-KR" sz="2000" b="1">
                <a:ea typeface="굴림" pitchFamily="50" charset="-127"/>
              </a:rPr>
              <a:t>Storage Components:</a:t>
            </a:r>
          </a:p>
          <a:p>
            <a:pPr defTabSz="762000" eaLnBrk="0" hangingPunct="0">
              <a:lnSpc>
                <a:spcPct val="90000"/>
              </a:lnSpc>
            </a:pPr>
            <a:r>
              <a:rPr kumimoji="1" lang="en-US" altLang="ko-KR" b="1">
                <a:ea typeface="굴림" pitchFamily="50" charset="-127"/>
              </a:rPr>
              <a:t>             Registers</a:t>
            </a:r>
          </a:p>
          <a:p>
            <a:pPr defTabSz="762000" eaLnBrk="0" hangingPunct="0">
              <a:lnSpc>
                <a:spcPct val="90000"/>
              </a:lnSpc>
            </a:pPr>
            <a:r>
              <a:rPr kumimoji="1" lang="en-US" altLang="ko-KR" b="1">
                <a:ea typeface="굴림" pitchFamily="50" charset="-127"/>
              </a:rPr>
              <a:t>             Flip-flops</a:t>
            </a:r>
          </a:p>
          <a:p>
            <a:pPr defTabSz="762000" eaLnBrk="0" hangingPunct="0">
              <a:lnSpc>
                <a:spcPct val="90000"/>
              </a:lnSpc>
            </a:pPr>
            <a:endParaRPr kumimoji="1" lang="en-US" altLang="ko-KR" b="1">
              <a:ea typeface="굴림" pitchFamily="50" charset="-127"/>
            </a:endParaRPr>
          </a:p>
          <a:p>
            <a:pPr defTabSz="762000" eaLnBrk="0" hangingPunct="0">
              <a:lnSpc>
                <a:spcPct val="90000"/>
              </a:lnSpc>
            </a:pPr>
            <a:r>
              <a:rPr kumimoji="1" lang="en-US" altLang="ko-KR" sz="2000" b="1">
                <a:ea typeface="굴림" pitchFamily="50" charset="-127"/>
              </a:rPr>
              <a:t>Execution (Processing) Components:</a:t>
            </a:r>
          </a:p>
          <a:p>
            <a:pPr defTabSz="762000" eaLnBrk="0" hangingPunct="0">
              <a:lnSpc>
                <a:spcPct val="90000"/>
              </a:lnSpc>
            </a:pPr>
            <a:r>
              <a:rPr kumimoji="1" lang="en-US" altLang="ko-KR" b="1">
                <a:ea typeface="굴림" pitchFamily="50" charset="-127"/>
              </a:rPr>
              <a:t>             Arithmetic Logic Unit (ALU):</a:t>
            </a:r>
          </a:p>
          <a:p>
            <a:pPr defTabSz="762000" eaLnBrk="0" hangingPunct="0">
              <a:lnSpc>
                <a:spcPct val="90000"/>
              </a:lnSpc>
            </a:pPr>
            <a:r>
              <a:rPr kumimoji="1" lang="en-US" altLang="ko-KR" b="1">
                <a:ea typeface="굴림" pitchFamily="50" charset="-127"/>
              </a:rPr>
              <a:t>             Arithmetic calculations, Logical computations, Shifts/Rotates</a:t>
            </a:r>
          </a:p>
          <a:p>
            <a:pPr defTabSz="762000" eaLnBrk="0" hangingPunct="0">
              <a:lnSpc>
                <a:spcPct val="90000"/>
              </a:lnSpc>
            </a:pPr>
            <a:endParaRPr kumimoji="1" lang="en-US" altLang="ko-KR" b="1">
              <a:ea typeface="굴림" pitchFamily="50" charset="-127"/>
            </a:endParaRPr>
          </a:p>
          <a:p>
            <a:pPr defTabSz="762000" eaLnBrk="0" hangingPunct="0">
              <a:lnSpc>
                <a:spcPct val="90000"/>
              </a:lnSpc>
            </a:pPr>
            <a:r>
              <a:rPr kumimoji="1" lang="en-US" altLang="ko-KR" sz="2000" b="1">
                <a:ea typeface="굴림" pitchFamily="50" charset="-127"/>
              </a:rPr>
              <a:t>Transfer Components:</a:t>
            </a:r>
          </a:p>
          <a:p>
            <a:pPr defTabSz="762000" eaLnBrk="0" hangingPunct="0">
              <a:lnSpc>
                <a:spcPct val="90000"/>
              </a:lnSpc>
            </a:pPr>
            <a:r>
              <a:rPr kumimoji="1" lang="en-US" altLang="ko-KR" b="1">
                <a:ea typeface="굴림" pitchFamily="50" charset="-127"/>
              </a:rPr>
              <a:t>             Bus</a:t>
            </a:r>
          </a:p>
          <a:p>
            <a:pPr defTabSz="762000" eaLnBrk="0" hangingPunct="0">
              <a:lnSpc>
                <a:spcPct val="90000"/>
              </a:lnSpc>
            </a:pPr>
            <a:endParaRPr kumimoji="1" lang="en-US" altLang="ko-KR" sz="2000" b="1">
              <a:ea typeface="굴림" pitchFamily="50" charset="-127"/>
            </a:endParaRPr>
          </a:p>
          <a:p>
            <a:pPr defTabSz="762000" eaLnBrk="0" hangingPunct="0">
              <a:lnSpc>
                <a:spcPct val="90000"/>
              </a:lnSpc>
            </a:pPr>
            <a:r>
              <a:rPr kumimoji="1" lang="en-US" altLang="ko-KR" sz="2000" b="1">
                <a:ea typeface="굴림" pitchFamily="50" charset="-127"/>
              </a:rPr>
              <a:t>Control Components:</a:t>
            </a:r>
          </a:p>
          <a:p>
            <a:pPr defTabSz="762000" eaLnBrk="0" hangingPunct="0">
              <a:lnSpc>
                <a:spcPct val="90000"/>
              </a:lnSpc>
            </a:pPr>
            <a:r>
              <a:rPr kumimoji="1" lang="en-US" altLang="ko-KR" b="1">
                <a:ea typeface="굴림" pitchFamily="50" charset="-127"/>
              </a:rPr>
              <a:t>             Control Unit</a:t>
            </a:r>
          </a:p>
        </p:txBody>
      </p:sp>
      <p:sp>
        <p:nvSpPr>
          <p:cNvPr id="637957" name="Rectangle 5"/>
          <p:cNvSpPr>
            <a:spLocks noChangeArrowheads="1"/>
          </p:cNvSpPr>
          <p:nvPr/>
        </p:nvSpPr>
        <p:spPr bwMode="auto">
          <a:xfrm>
            <a:off x="5662613" y="4084638"/>
            <a:ext cx="1044575" cy="98266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58" name="Line 6"/>
          <p:cNvSpPr>
            <a:spLocks noChangeShapeType="1"/>
          </p:cNvSpPr>
          <p:nvPr/>
        </p:nvSpPr>
        <p:spPr bwMode="auto">
          <a:xfrm>
            <a:off x="7350125" y="4233863"/>
            <a:ext cx="50641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59" name="Line 7"/>
          <p:cNvSpPr>
            <a:spLocks noChangeShapeType="1"/>
          </p:cNvSpPr>
          <p:nvPr/>
        </p:nvSpPr>
        <p:spPr bwMode="auto">
          <a:xfrm>
            <a:off x="7843838" y="4227513"/>
            <a:ext cx="100012"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0" name="Line 8"/>
          <p:cNvSpPr>
            <a:spLocks noChangeShapeType="1"/>
          </p:cNvSpPr>
          <p:nvPr/>
        </p:nvSpPr>
        <p:spPr bwMode="auto">
          <a:xfrm flipV="1">
            <a:off x="7954963" y="4208463"/>
            <a:ext cx="74612" cy="19526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1" name="Line 9"/>
          <p:cNvSpPr>
            <a:spLocks noChangeShapeType="1"/>
          </p:cNvSpPr>
          <p:nvPr/>
        </p:nvSpPr>
        <p:spPr bwMode="auto">
          <a:xfrm>
            <a:off x="8035925" y="4219575"/>
            <a:ext cx="54451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2" name="Line 10"/>
          <p:cNvSpPr>
            <a:spLocks noChangeShapeType="1"/>
          </p:cNvSpPr>
          <p:nvPr/>
        </p:nvSpPr>
        <p:spPr bwMode="auto">
          <a:xfrm flipH="1">
            <a:off x="8243888" y="4233863"/>
            <a:ext cx="314325" cy="7731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3" name="Line 11"/>
          <p:cNvSpPr>
            <a:spLocks noChangeShapeType="1"/>
          </p:cNvSpPr>
          <p:nvPr/>
        </p:nvSpPr>
        <p:spPr bwMode="auto">
          <a:xfrm flipH="1">
            <a:off x="7627938" y="5018088"/>
            <a:ext cx="6397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4" name="Line 12"/>
          <p:cNvSpPr>
            <a:spLocks noChangeShapeType="1"/>
          </p:cNvSpPr>
          <p:nvPr/>
        </p:nvSpPr>
        <p:spPr bwMode="auto">
          <a:xfrm flipH="1" flipV="1">
            <a:off x="7324725" y="4219575"/>
            <a:ext cx="327025" cy="8128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5" name="Line 13"/>
          <p:cNvSpPr>
            <a:spLocks noChangeShapeType="1"/>
          </p:cNvSpPr>
          <p:nvPr/>
        </p:nvSpPr>
        <p:spPr bwMode="auto">
          <a:xfrm>
            <a:off x="8275638" y="3643313"/>
            <a:ext cx="0" cy="56515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6" name="Line 14"/>
          <p:cNvSpPr>
            <a:spLocks noChangeShapeType="1"/>
          </p:cNvSpPr>
          <p:nvPr/>
        </p:nvSpPr>
        <p:spPr bwMode="auto">
          <a:xfrm>
            <a:off x="7600950" y="3778250"/>
            <a:ext cx="0" cy="44132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7" name="Line 15"/>
          <p:cNvSpPr>
            <a:spLocks noChangeShapeType="1"/>
          </p:cNvSpPr>
          <p:nvPr/>
        </p:nvSpPr>
        <p:spPr bwMode="auto">
          <a:xfrm>
            <a:off x="4681538" y="5473700"/>
            <a:ext cx="3814762"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8" name="Line 16"/>
          <p:cNvSpPr>
            <a:spLocks noChangeShapeType="1"/>
          </p:cNvSpPr>
          <p:nvPr/>
        </p:nvSpPr>
        <p:spPr bwMode="auto">
          <a:xfrm>
            <a:off x="7940675" y="5018088"/>
            <a:ext cx="0" cy="4445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69" name="Line 17"/>
          <p:cNvSpPr>
            <a:spLocks noChangeShapeType="1"/>
          </p:cNvSpPr>
          <p:nvPr/>
        </p:nvSpPr>
        <p:spPr bwMode="auto">
          <a:xfrm flipV="1">
            <a:off x="6140450" y="5067300"/>
            <a:ext cx="0" cy="4064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70" name="Line 18"/>
          <p:cNvSpPr>
            <a:spLocks noChangeShapeType="1"/>
          </p:cNvSpPr>
          <p:nvPr/>
        </p:nvSpPr>
        <p:spPr bwMode="auto">
          <a:xfrm flipV="1">
            <a:off x="6454775" y="3605213"/>
            <a:ext cx="0" cy="479425"/>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71" name="Rectangle 19"/>
          <p:cNvSpPr>
            <a:spLocks noChangeArrowheads="1"/>
          </p:cNvSpPr>
          <p:nvPr/>
        </p:nvSpPr>
        <p:spPr bwMode="auto">
          <a:xfrm>
            <a:off x="6442075" y="5754688"/>
            <a:ext cx="1738313" cy="6286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72" name="Rectangle 20"/>
          <p:cNvSpPr>
            <a:spLocks noChangeArrowheads="1"/>
          </p:cNvSpPr>
          <p:nvPr/>
        </p:nvSpPr>
        <p:spPr bwMode="auto">
          <a:xfrm>
            <a:off x="5791432" y="4357688"/>
            <a:ext cx="772648" cy="4775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ko-KR" sz="1400" b="1">
                <a:ea typeface="굴림" pitchFamily="50" charset="-127"/>
              </a:rPr>
              <a:t>Register</a:t>
            </a:r>
          </a:p>
          <a:p>
            <a:pPr algn="ctr" defTabSz="762000" eaLnBrk="0" hangingPunct="0">
              <a:lnSpc>
                <a:spcPct val="90000"/>
              </a:lnSpc>
            </a:pPr>
            <a:r>
              <a:rPr kumimoji="1" lang="en-US" altLang="ko-KR" sz="1400" b="1">
                <a:ea typeface="굴림" pitchFamily="50" charset="-127"/>
              </a:rPr>
              <a:t>File</a:t>
            </a:r>
          </a:p>
        </p:txBody>
      </p:sp>
      <p:sp>
        <p:nvSpPr>
          <p:cNvPr id="637973" name="Rectangle 21"/>
          <p:cNvSpPr>
            <a:spLocks noChangeArrowheads="1"/>
          </p:cNvSpPr>
          <p:nvPr/>
        </p:nvSpPr>
        <p:spPr bwMode="auto">
          <a:xfrm>
            <a:off x="7701796" y="4492625"/>
            <a:ext cx="484108" cy="2836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ko-KR" sz="1400" b="1">
                <a:ea typeface="굴림" pitchFamily="50" charset="-127"/>
              </a:rPr>
              <a:t>ALU</a:t>
            </a:r>
          </a:p>
        </p:txBody>
      </p:sp>
      <p:sp>
        <p:nvSpPr>
          <p:cNvPr id="637974" name="Rectangle 22"/>
          <p:cNvSpPr>
            <a:spLocks noChangeArrowheads="1"/>
          </p:cNvSpPr>
          <p:nvPr/>
        </p:nvSpPr>
        <p:spPr bwMode="auto">
          <a:xfrm>
            <a:off x="6793461" y="5954713"/>
            <a:ext cx="1035541" cy="2836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algn="ctr" defTabSz="762000" eaLnBrk="0" hangingPunct="0">
              <a:lnSpc>
                <a:spcPct val="90000"/>
              </a:lnSpc>
            </a:pPr>
            <a:r>
              <a:rPr kumimoji="1" lang="en-US" altLang="ko-KR" sz="1400" b="1">
                <a:ea typeface="굴림" pitchFamily="50" charset="-127"/>
              </a:rPr>
              <a:t>Control Unit</a:t>
            </a:r>
          </a:p>
        </p:txBody>
      </p:sp>
      <p:sp>
        <p:nvSpPr>
          <p:cNvPr id="637975" name="Line 23"/>
          <p:cNvSpPr>
            <a:spLocks noChangeShapeType="1"/>
          </p:cNvSpPr>
          <p:nvPr/>
        </p:nvSpPr>
        <p:spPr bwMode="auto">
          <a:xfrm flipH="1" flipV="1">
            <a:off x="6251575" y="5175250"/>
            <a:ext cx="755650" cy="460375"/>
          </a:xfrm>
          <a:prstGeom prst="line">
            <a:avLst/>
          </a:prstGeom>
          <a:noFill/>
          <a:ln w="50800">
            <a:pattFill prst="ltUpDiag">
              <a:fgClr>
                <a:schemeClr val="tx1"/>
              </a:fgClr>
              <a:bgClr>
                <a:schemeClr val="bg1"/>
              </a:bgClr>
            </a:patt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76" name="Line 24"/>
          <p:cNvSpPr>
            <a:spLocks noChangeShapeType="1"/>
          </p:cNvSpPr>
          <p:nvPr/>
        </p:nvSpPr>
        <p:spPr bwMode="auto">
          <a:xfrm flipV="1">
            <a:off x="7500938" y="4773613"/>
            <a:ext cx="250825" cy="981075"/>
          </a:xfrm>
          <a:prstGeom prst="line">
            <a:avLst/>
          </a:prstGeom>
          <a:noFill/>
          <a:ln w="50800">
            <a:pattFill prst="ltUpDiag">
              <a:fgClr>
                <a:schemeClr val="tx1"/>
              </a:fgClr>
              <a:bgClr>
                <a:schemeClr val="bg1"/>
              </a:bgClr>
            </a:patt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81" name="Line 29"/>
          <p:cNvSpPr>
            <a:spLocks noChangeShapeType="1"/>
          </p:cNvSpPr>
          <p:nvPr/>
        </p:nvSpPr>
        <p:spPr bwMode="auto">
          <a:xfrm flipV="1">
            <a:off x="5889625" y="3765550"/>
            <a:ext cx="0" cy="331788"/>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82" name="Line 30"/>
          <p:cNvSpPr>
            <a:spLocks noChangeShapeType="1"/>
          </p:cNvSpPr>
          <p:nvPr/>
        </p:nvSpPr>
        <p:spPr bwMode="auto">
          <a:xfrm>
            <a:off x="4681538" y="3778250"/>
            <a:ext cx="3876675"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37983" name="Line 31"/>
          <p:cNvSpPr>
            <a:spLocks noChangeShapeType="1"/>
          </p:cNvSpPr>
          <p:nvPr/>
        </p:nvSpPr>
        <p:spPr bwMode="auto">
          <a:xfrm>
            <a:off x="4667250" y="3617913"/>
            <a:ext cx="3890963"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Tree>
    <p:extLst>
      <p:ext uri="{BB962C8B-B14F-4D97-AF65-F5344CB8AC3E}">
        <p14:creationId xmlns:p14="http://schemas.microsoft.com/office/powerpoint/2010/main" val="351662089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ooter Placeholder 4"/>
          <p:cNvSpPr>
            <a:spLocks noGrp="1"/>
          </p:cNvSpPr>
          <p:nvPr>
            <p:ph type="ftr" sz="quarter" idx="11"/>
          </p:nvPr>
        </p:nvSpPr>
        <p:spPr/>
        <p:txBody>
          <a:bodyPr/>
          <a:lstStyle/>
          <a:p>
            <a:endParaRPr lang="en-US" b="1" dirty="0"/>
          </a:p>
        </p:txBody>
      </p:sp>
      <p:sp>
        <p:nvSpPr>
          <p:cNvPr id="42" name="Slide Number Placeholder 5"/>
          <p:cNvSpPr>
            <a:spLocks noGrp="1"/>
          </p:cNvSpPr>
          <p:nvPr>
            <p:ph type="sldNum" sz="quarter" idx="12"/>
          </p:nvPr>
        </p:nvSpPr>
        <p:spPr/>
        <p:txBody>
          <a:bodyPr/>
          <a:lstStyle/>
          <a:p>
            <a:endParaRPr lang="en-US" b="1" dirty="0"/>
          </a:p>
        </p:txBody>
      </p:sp>
      <p:sp>
        <p:nvSpPr>
          <p:cNvPr id="643074" name="Rectangle 2"/>
          <p:cNvSpPr>
            <a:spLocks noGrp="1" noChangeArrowheads="1"/>
          </p:cNvSpPr>
          <p:nvPr>
            <p:ph type="title"/>
          </p:nvPr>
        </p:nvSpPr>
        <p:spPr>
          <a:xfrm>
            <a:off x="914400" y="228600"/>
            <a:ext cx="7267575" cy="801688"/>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a:solidFill>
                  <a:schemeClr val="accent2">
                    <a:lumMod val="50000"/>
                  </a:schemeClr>
                </a:solidFill>
                <a:ea typeface="굴림" pitchFamily="50" charset="-127"/>
              </a:rPr>
              <a:t>MEMORY  STACK  ORGANIZATION</a:t>
            </a:r>
          </a:p>
        </p:txBody>
      </p:sp>
      <p:sp>
        <p:nvSpPr>
          <p:cNvPr id="643075" name="Rectangle 3"/>
          <p:cNvSpPr>
            <a:spLocks noChangeArrowheads="1"/>
          </p:cNvSpPr>
          <p:nvPr/>
        </p:nvSpPr>
        <p:spPr bwMode="auto">
          <a:xfrm>
            <a:off x="1354138" y="4976813"/>
            <a:ext cx="34925" cy="1317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77" name="Rectangle 5"/>
          <p:cNvSpPr>
            <a:spLocks noChangeArrowheads="1"/>
          </p:cNvSpPr>
          <p:nvPr/>
        </p:nvSpPr>
        <p:spPr bwMode="auto">
          <a:xfrm>
            <a:off x="152400" y="3505200"/>
            <a:ext cx="5397312" cy="299812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6000"/>
              </a:lnSpc>
            </a:pPr>
            <a:r>
              <a:rPr kumimoji="1" lang="en-US" altLang="ko-KR" b="1" dirty="0">
                <a:ea typeface="굴림" pitchFamily="50" charset="-127"/>
              </a:rPr>
              <a:t>       - A portion of memory is used as a stack with a </a:t>
            </a:r>
          </a:p>
          <a:p>
            <a:pPr defTabSz="762000" eaLnBrk="0" hangingPunct="0">
              <a:lnSpc>
                <a:spcPct val="96000"/>
              </a:lnSpc>
            </a:pPr>
            <a:r>
              <a:rPr kumimoji="1" lang="en-US" altLang="ko-KR" b="1" dirty="0">
                <a:ea typeface="굴림" pitchFamily="50" charset="-127"/>
              </a:rPr>
              <a:t>         	processor register as a stack pointer</a:t>
            </a:r>
          </a:p>
          <a:p>
            <a:pPr marL="571500" lvl="1" defTabSz="762000" eaLnBrk="0" hangingPunct="0">
              <a:lnSpc>
                <a:spcPct val="96000"/>
              </a:lnSpc>
            </a:pPr>
            <a:endParaRPr kumimoji="1" lang="en-US" altLang="ko-KR" b="1" dirty="0">
              <a:ea typeface="굴림" pitchFamily="50" charset="-127"/>
            </a:endParaRPr>
          </a:p>
          <a:p>
            <a:pPr defTabSz="762000" eaLnBrk="0" hangingPunct="0">
              <a:lnSpc>
                <a:spcPct val="96000"/>
              </a:lnSpc>
            </a:pPr>
            <a:r>
              <a:rPr kumimoji="1" lang="en-US" altLang="ko-KR" b="1" dirty="0">
                <a:ea typeface="굴림" pitchFamily="50" charset="-127"/>
              </a:rPr>
              <a:t>       - PUSH:	SP </a:t>
            </a:r>
            <a:r>
              <a:rPr kumimoji="1" lang="en-US" altLang="ko-KR" b="1" dirty="0">
                <a:latin typeface="Symbol" pitchFamily="18" charset="2"/>
                <a:ea typeface="굴림" pitchFamily="50" charset="-127"/>
                <a:sym typeface="Symbol" pitchFamily="18" charset="2"/>
              </a:rPr>
              <a:t></a:t>
            </a:r>
            <a:r>
              <a:rPr kumimoji="1" lang="en-US" altLang="ko-KR" b="1" dirty="0">
                <a:ea typeface="굴림" pitchFamily="50" charset="-127"/>
              </a:rPr>
              <a:t> SP - 1</a:t>
            </a:r>
          </a:p>
          <a:p>
            <a:pPr marL="571500" lvl="1" defTabSz="762000" eaLnBrk="0" hangingPunct="0">
              <a:lnSpc>
                <a:spcPct val="96000"/>
              </a:lnSpc>
            </a:pPr>
            <a:r>
              <a:rPr kumimoji="1" lang="en-US" altLang="ko-KR" b="1" dirty="0">
                <a:ea typeface="굴림" pitchFamily="50" charset="-127"/>
              </a:rPr>
              <a:t>               M[SP] </a:t>
            </a:r>
            <a:r>
              <a:rPr kumimoji="1" lang="en-US" altLang="ko-KR" b="1" dirty="0">
                <a:latin typeface="Symbol" pitchFamily="18" charset="2"/>
                <a:ea typeface="굴림" pitchFamily="50" charset="-127"/>
                <a:sym typeface="Symbol" pitchFamily="18" charset="2"/>
              </a:rPr>
              <a:t></a:t>
            </a:r>
            <a:r>
              <a:rPr kumimoji="1" lang="en-US" altLang="ko-KR" b="1" dirty="0">
                <a:ea typeface="굴림" pitchFamily="50" charset="-127"/>
              </a:rPr>
              <a:t> DR</a:t>
            </a:r>
          </a:p>
          <a:p>
            <a:pPr defTabSz="762000" eaLnBrk="0" hangingPunct="0">
              <a:lnSpc>
                <a:spcPct val="96000"/>
              </a:lnSpc>
            </a:pPr>
            <a:r>
              <a:rPr kumimoji="1" lang="en-US" altLang="ko-KR" b="1" dirty="0">
                <a:ea typeface="굴림" pitchFamily="50" charset="-127"/>
              </a:rPr>
              <a:t>       - POP:	DR </a:t>
            </a:r>
            <a:r>
              <a:rPr kumimoji="1" lang="en-US" altLang="ko-KR" b="1" dirty="0">
                <a:latin typeface="Symbol" pitchFamily="18" charset="2"/>
                <a:ea typeface="굴림" pitchFamily="50" charset="-127"/>
                <a:sym typeface="Symbol" pitchFamily="18" charset="2"/>
              </a:rPr>
              <a:t></a:t>
            </a:r>
            <a:r>
              <a:rPr kumimoji="1" lang="en-US" altLang="ko-KR" b="1" dirty="0">
                <a:ea typeface="굴림" pitchFamily="50" charset="-127"/>
              </a:rPr>
              <a:t> M[SP]</a:t>
            </a:r>
          </a:p>
          <a:p>
            <a:pPr marL="571500" lvl="1" defTabSz="762000" eaLnBrk="0" hangingPunct="0">
              <a:lnSpc>
                <a:spcPct val="96000"/>
              </a:lnSpc>
            </a:pPr>
            <a:r>
              <a:rPr kumimoji="1" lang="en-US" altLang="ko-KR" b="1" dirty="0">
                <a:ea typeface="굴림" pitchFamily="50" charset="-127"/>
              </a:rPr>
              <a:t>               SP </a:t>
            </a:r>
            <a:r>
              <a:rPr kumimoji="1" lang="en-US" altLang="ko-KR" b="1" dirty="0">
                <a:latin typeface="Symbol" pitchFamily="18" charset="2"/>
                <a:ea typeface="굴림" pitchFamily="50" charset="-127"/>
                <a:sym typeface="Symbol" pitchFamily="18" charset="2"/>
              </a:rPr>
              <a:t></a:t>
            </a:r>
            <a:r>
              <a:rPr kumimoji="1" lang="en-US" altLang="ko-KR" b="1" dirty="0">
                <a:ea typeface="굴림" pitchFamily="50" charset="-127"/>
              </a:rPr>
              <a:t> SP + 1 </a:t>
            </a:r>
          </a:p>
          <a:p>
            <a:pPr marL="571500" lvl="1" defTabSz="762000" eaLnBrk="0" hangingPunct="0">
              <a:lnSpc>
                <a:spcPct val="96000"/>
              </a:lnSpc>
            </a:pPr>
            <a:endParaRPr kumimoji="1" lang="en-US" altLang="ko-KR" b="1" dirty="0">
              <a:ea typeface="굴림" pitchFamily="50" charset="-127"/>
            </a:endParaRPr>
          </a:p>
          <a:p>
            <a:pPr defTabSz="762000" eaLnBrk="0" hangingPunct="0">
              <a:lnSpc>
                <a:spcPct val="96000"/>
              </a:lnSpc>
            </a:pPr>
            <a:r>
              <a:rPr kumimoji="1" lang="en-US" altLang="ko-KR" b="1" dirty="0">
                <a:ea typeface="굴림" pitchFamily="50" charset="-127"/>
              </a:rPr>
              <a:t>       - Most computers do not provide hardware to check </a:t>
            </a:r>
          </a:p>
          <a:p>
            <a:pPr defTabSz="762000" eaLnBrk="0" hangingPunct="0">
              <a:lnSpc>
                <a:spcPct val="96000"/>
              </a:lnSpc>
            </a:pPr>
            <a:r>
              <a:rPr kumimoji="1" lang="en-US" altLang="ko-KR" b="1" dirty="0">
                <a:ea typeface="굴림" pitchFamily="50" charset="-127"/>
              </a:rPr>
              <a:t>         stack overflow (full stack) or underflow(empty stack)</a:t>
            </a:r>
          </a:p>
          <a:p>
            <a:pPr defTabSz="762000" eaLnBrk="0" latinLnBrk="1" hangingPunct="0">
              <a:lnSpc>
                <a:spcPct val="90000"/>
              </a:lnSpc>
            </a:pPr>
            <a:endParaRPr kumimoji="1" lang="en-US" altLang="ko-KR" b="1" dirty="0">
              <a:ea typeface="굴림" pitchFamily="50" charset="-127"/>
            </a:endParaRPr>
          </a:p>
        </p:txBody>
      </p:sp>
      <p:sp>
        <p:nvSpPr>
          <p:cNvPr id="643078" name="Rectangle 6"/>
          <p:cNvSpPr>
            <a:spLocks noChangeArrowheads="1"/>
          </p:cNvSpPr>
          <p:nvPr/>
        </p:nvSpPr>
        <p:spPr bwMode="auto">
          <a:xfrm>
            <a:off x="544513" y="1133475"/>
            <a:ext cx="3077767" cy="64376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2000" b="1" dirty="0">
                <a:ea typeface="굴림" pitchFamily="50" charset="-127"/>
              </a:rPr>
              <a:t>Memory with Program, Data, </a:t>
            </a:r>
          </a:p>
          <a:p>
            <a:pPr defTabSz="762000" eaLnBrk="0" hangingPunct="0">
              <a:lnSpc>
                <a:spcPct val="90000"/>
              </a:lnSpc>
            </a:pPr>
            <a:r>
              <a:rPr kumimoji="1" lang="en-US" altLang="ko-KR" sz="2000" b="1" dirty="0">
                <a:ea typeface="굴림" pitchFamily="50" charset="-127"/>
              </a:rPr>
              <a:t>	and Stack Segments</a:t>
            </a:r>
          </a:p>
        </p:txBody>
      </p:sp>
      <p:sp>
        <p:nvSpPr>
          <p:cNvPr id="643079" name="Rectangle 7"/>
          <p:cNvSpPr>
            <a:spLocks noChangeArrowheads="1"/>
          </p:cNvSpPr>
          <p:nvPr/>
        </p:nvSpPr>
        <p:spPr bwMode="auto">
          <a:xfrm>
            <a:off x="6519863" y="3905250"/>
            <a:ext cx="1166812" cy="200025"/>
          </a:xfrm>
          <a:prstGeom prst="rect">
            <a:avLst/>
          </a:prstGeom>
          <a:noFill/>
          <a:ln w="25400">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80" name="Rectangle 8"/>
          <p:cNvSpPr>
            <a:spLocks noChangeArrowheads="1"/>
          </p:cNvSpPr>
          <p:nvPr/>
        </p:nvSpPr>
        <p:spPr bwMode="auto">
          <a:xfrm>
            <a:off x="6907213" y="3890963"/>
            <a:ext cx="365486"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DR</a:t>
            </a:r>
          </a:p>
        </p:txBody>
      </p:sp>
      <p:sp>
        <p:nvSpPr>
          <p:cNvPr id="643081" name="Rectangle 9"/>
          <p:cNvSpPr>
            <a:spLocks noChangeArrowheads="1"/>
          </p:cNvSpPr>
          <p:nvPr/>
        </p:nvSpPr>
        <p:spPr bwMode="auto">
          <a:xfrm>
            <a:off x="6519863" y="909638"/>
            <a:ext cx="1157287" cy="2863850"/>
          </a:xfrm>
          <a:prstGeom prst="rect">
            <a:avLst/>
          </a:prstGeom>
          <a:noFill/>
          <a:ln w="25400">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82" name="Line 10"/>
          <p:cNvSpPr>
            <a:spLocks noChangeShapeType="1"/>
          </p:cNvSpPr>
          <p:nvPr/>
        </p:nvSpPr>
        <p:spPr bwMode="auto">
          <a:xfrm>
            <a:off x="6526213" y="3565525"/>
            <a:ext cx="1155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83" name="Rectangle 11"/>
          <p:cNvSpPr>
            <a:spLocks noChangeArrowheads="1"/>
          </p:cNvSpPr>
          <p:nvPr/>
        </p:nvSpPr>
        <p:spPr bwMode="auto">
          <a:xfrm>
            <a:off x="7664450" y="3557588"/>
            <a:ext cx="464872"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4001</a:t>
            </a:r>
          </a:p>
        </p:txBody>
      </p:sp>
      <p:sp>
        <p:nvSpPr>
          <p:cNvPr id="643084" name="Line 12"/>
          <p:cNvSpPr>
            <a:spLocks noChangeShapeType="1"/>
          </p:cNvSpPr>
          <p:nvPr/>
        </p:nvSpPr>
        <p:spPr bwMode="auto">
          <a:xfrm>
            <a:off x="6526213" y="3392488"/>
            <a:ext cx="1155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85" name="Line 13"/>
          <p:cNvSpPr>
            <a:spLocks noChangeShapeType="1"/>
          </p:cNvSpPr>
          <p:nvPr/>
        </p:nvSpPr>
        <p:spPr bwMode="auto">
          <a:xfrm>
            <a:off x="6526213" y="3221038"/>
            <a:ext cx="1155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86" name="Line 14"/>
          <p:cNvSpPr>
            <a:spLocks noChangeShapeType="1"/>
          </p:cNvSpPr>
          <p:nvPr/>
        </p:nvSpPr>
        <p:spPr bwMode="auto">
          <a:xfrm>
            <a:off x="6526213" y="3048000"/>
            <a:ext cx="1155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87" name="Line 15"/>
          <p:cNvSpPr>
            <a:spLocks noChangeShapeType="1"/>
          </p:cNvSpPr>
          <p:nvPr/>
        </p:nvSpPr>
        <p:spPr bwMode="auto">
          <a:xfrm>
            <a:off x="6526213" y="2873375"/>
            <a:ext cx="1155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88" name="Line 16"/>
          <p:cNvSpPr>
            <a:spLocks noChangeShapeType="1"/>
          </p:cNvSpPr>
          <p:nvPr/>
        </p:nvSpPr>
        <p:spPr bwMode="auto">
          <a:xfrm>
            <a:off x="6526213" y="2641600"/>
            <a:ext cx="1155700"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89" name="Line 17"/>
          <p:cNvSpPr>
            <a:spLocks noChangeShapeType="1"/>
          </p:cNvSpPr>
          <p:nvPr/>
        </p:nvSpPr>
        <p:spPr bwMode="auto">
          <a:xfrm>
            <a:off x="6519863" y="1625600"/>
            <a:ext cx="1146175" cy="0"/>
          </a:xfrm>
          <a:prstGeom prst="line">
            <a:avLst/>
          </a:prstGeom>
          <a:noFill/>
          <a:ln w="254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090" name="Rectangle 18"/>
          <p:cNvSpPr>
            <a:spLocks noChangeArrowheads="1"/>
          </p:cNvSpPr>
          <p:nvPr/>
        </p:nvSpPr>
        <p:spPr bwMode="auto">
          <a:xfrm>
            <a:off x="7664450" y="3384550"/>
            <a:ext cx="464872"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4000</a:t>
            </a:r>
          </a:p>
        </p:txBody>
      </p:sp>
      <p:sp>
        <p:nvSpPr>
          <p:cNvPr id="643091" name="Rectangle 19"/>
          <p:cNvSpPr>
            <a:spLocks noChangeArrowheads="1"/>
          </p:cNvSpPr>
          <p:nvPr/>
        </p:nvSpPr>
        <p:spPr bwMode="auto">
          <a:xfrm>
            <a:off x="7664450" y="3194050"/>
            <a:ext cx="464872"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3999</a:t>
            </a:r>
          </a:p>
        </p:txBody>
      </p:sp>
      <p:sp>
        <p:nvSpPr>
          <p:cNvPr id="643092" name="Rectangle 20"/>
          <p:cNvSpPr>
            <a:spLocks noChangeArrowheads="1"/>
          </p:cNvSpPr>
          <p:nvPr/>
        </p:nvSpPr>
        <p:spPr bwMode="auto">
          <a:xfrm>
            <a:off x="7664450" y="3019425"/>
            <a:ext cx="464872"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3998</a:t>
            </a:r>
          </a:p>
        </p:txBody>
      </p:sp>
      <p:sp>
        <p:nvSpPr>
          <p:cNvPr id="643093" name="Rectangle 21"/>
          <p:cNvSpPr>
            <a:spLocks noChangeArrowheads="1"/>
          </p:cNvSpPr>
          <p:nvPr/>
        </p:nvSpPr>
        <p:spPr bwMode="auto">
          <a:xfrm>
            <a:off x="7664450" y="2847975"/>
            <a:ext cx="464872"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3997</a:t>
            </a:r>
          </a:p>
        </p:txBody>
      </p:sp>
      <p:sp>
        <p:nvSpPr>
          <p:cNvPr id="643094" name="Rectangle 22"/>
          <p:cNvSpPr>
            <a:spLocks noChangeArrowheads="1"/>
          </p:cNvSpPr>
          <p:nvPr/>
        </p:nvSpPr>
        <p:spPr bwMode="auto">
          <a:xfrm>
            <a:off x="7664450" y="2266950"/>
            <a:ext cx="464872"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3000</a:t>
            </a:r>
          </a:p>
        </p:txBody>
      </p:sp>
      <p:sp>
        <p:nvSpPr>
          <p:cNvPr id="643095" name="Rectangle 23"/>
          <p:cNvSpPr>
            <a:spLocks noChangeArrowheads="1"/>
          </p:cNvSpPr>
          <p:nvPr/>
        </p:nvSpPr>
        <p:spPr bwMode="auto">
          <a:xfrm>
            <a:off x="6838950" y="1801813"/>
            <a:ext cx="456857" cy="4221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Data</a:t>
            </a:r>
          </a:p>
          <a:p>
            <a:pPr defTabSz="762000" eaLnBrk="0" latinLnBrk="1" hangingPunct="0">
              <a:lnSpc>
                <a:spcPct val="90000"/>
              </a:lnSpc>
            </a:pPr>
            <a:endParaRPr kumimoji="1" lang="en-US" altLang="ko-KR" sz="1200" b="1">
              <a:solidFill>
                <a:srgbClr val="000000"/>
              </a:solidFill>
              <a:ea typeface="굴림" pitchFamily="50" charset="-127"/>
            </a:endParaRPr>
          </a:p>
        </p:txBody>
      </p:sp>
      <p:sp>
        <p:nvSpPr>
          <p:cNvPr id="643096" name="Rectangle 24"/>
          <p:cNvSpPr>
            <a:spLocks noChangeArrowheads="1"/>
          </p:cNvSpPr>
          <p:nvPr/>
        </p:nvSpPr>
        <p:spPr bwMode="auto">
          <a:xfrm>
            <a:off x="6645275" y="1952625"/>
            <a:ext cx="835166"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(operands)</a:t>
            </a:r>
          </a:p>
        </p:txBody>
      </p:sp>
      <p:sp>
        <p:nvSpPr>
          <p:cNvPr id="643097" name="Rectangle 25"/>
          <p:cNvSpPr>
            <a:spLocks noChangeArrowheads="1"/>
          </p:cNvSpPr>
          <p:nvPr/>
        </p:nvSpPr>
        <p:spPr bwMode="auto">
          <a:xfrm>
            <a:off x="6680200" y="1128713"/>
            <a:ext cx="703720" cy="4221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Program</a:t>
            </a:r>
          </a:p>
          <a:p>
            <a:pPr defTabSz="762000" eaLnBrk="0" latinLnBrk="1" hangingPunct="0">
              <a:lnSpc>
                <a:spcPct val="90000"/>
              </a:lnSpc>
            </a:pPr>
            <a:endParaRPr kumimoji="1" lang="en-US" altLang="ko-KR" sz="1200" b="1">
              <a:solidFill>
                <a:srgbClr val="000000"/>
              </a:solidFill>
              <a:ea typeface="굴림" pitchFamily="50" charset="-127"/>
            </a:endParaRPr>
          </a:p>
        </p:txBody>
      </p:sp>
      <p:sp>
        <p:nvSpPr>
          <p:cNvPr id="643098" name="Rectangle 26"/>
          <p:cNvSpPr>
            <a:spLocks noChangeArrowheads="1"/>
          </p:cNvSpPr>
          <p:nvPr/>
        </p:nvSpPr>
        <p:spPr bwMode="auto">
          <a:xfrm>
            <a:off x="6508750" y="1273175"/>
            <a:ext cx="989054"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(instructions)</a:t>
            </a:r>
          </a:p>
        </p:txBody>
      </p:sp>
      <p:sp>
        <p:nvSpPr>
          <p:cNvPr id="643099" name="Line 27"/>
          <p:cNvSpPr>
            <a:spLocks noChangeShapeType="1"/>
          </p:cNvSpPr>
          <p:nvPr/>
        </p:nvSpPr>
        <p:spPr bwMode="auto">
          <a:xfrm>
            <a:off x="5622925" y="1311275"/>
            <a:ext cx="885825"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100" name="Rectangle 28"/>
          <p:cNvSpPr>
            <a:spLocks noChangeArrowheads="1"/>
          </p:cNvSpPr>
          <p:nvPr/>
        </p:nvSpPr>
        <p:spPr bwMode="auto">
          <a:xfrm>
            <a:off x="4913313" y="1212850"/>
            <a:ext cx="711200" cy="223838"/>
          </a:xfrm>
          <a:prstGeom prst="rect">
            <a:avLst/>
          </a:prstGeom>
          <a:noFill/>
          <a:ln w="25400">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101" name="Line 29"/>
          <p:cNvSpPr>
            <a:spLocks noChangeShapeType="1"/>
          </p:cNvSpPr>
          <p:nvPr/>
        </p:nvSpPr>
        <p:spPr bwMode="auto">
          <a:xfrm>
            <a:off x="5622925" y="2011363"/>
            <a:ext cx="896938"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102" name="Line 30"/>
          <p:cNvSpPr>
            <a:spLocks noChangeShapeType="1"/>
          </p:cNvSpPr>
          <p:nvPr/>
        </p:nvSpPr>
        <p:spPr bwMode="auto">
          <a:xfrm>
            <a:off x="5618163" y="2417763"/>
            <a:ext cx="898525" cy="0"/>
          </a:xfrm>
          <a:prstGeom prst="line">
            <a:avLst/>
          </a:prstGeom>
          <a:noFill/>
          <a:ln w="12700">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103" name="Rectangle 31"/>
          <p:cNvSpPr>
            <a:spLocks noChangeArrowheads="1"/>
          </p:cNvSpPr>
          <p:nvPr/>
        </p:nvSpPr>
        <p:spPr bwMode="auto">
          <a:xfrm>
            <a:off x="7673975" y="906463"/>
            <a:ext cx="464872"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1000</a:t>
            </a:r>
          </a:p>
        </p:txBody>
      </p:sp>
      <p:sp>
        <p:nvSpPr>
          <p:cNvPr id="643104" name="Rectangle 32"/>
          <p:cNvSpPr>
            <a:spLocks noChangeArrowheads="1"/>
          </p:cNvSpPr>
          <p:nvPr/>
        </p:nvSpPr>
        <p:spPr bwMode="auto">
          <a:xfrm>
            <a:off x="5157788" y="1254125"/>
            <a:ext cx="263525" cy="133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105" name="Rectangle 33"/>
          <p:cNvSpPr>
            <a:spLocks noChangeArrowheads="1"/>
          </p:cNvSpPr>
          <p:nvPr/>
        </p:nvSpPr>
        <p:spPr bwMode="auto">
          <a:xfrm>
            <a:off x="5075238" y="1222375"/>
            <a:ext cx="359074"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PC</a:t>
            </a:r>
          </a:p>
        </p:txBody>
      </p:sp>
      <p:sp>
        <p:nvSpPr>
          <p:cNvPr id="643106" name="Rectangle 34"/>
          <p:cNvSpPr>
            <a:spLocks noChangeArrowheads="1"/>
          </p:cNvSpPr>
          <p:nvPr/>
        </p:nvSpPr>
        <p:spPr bwMode="auto">
          <a:xfrm>
            <a:off x="5146675" y="1946275"/>
            <a:ext cx="252413" cy="1317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107" name="Rectangle 35"/>
          <p:cNvSpPr>
            <a:spLocks noChangeArrowheads="1"/>
          </p:cNvSpPr>
          <p:nvPr/>
        </p:nvSpPr>
        <p:spPr bwMode="auto">
          <a:xfrm>
            <a:off x="5053013" y="1881188"/>
            <a:ext cx="365486"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AR</a:t>
            </a:r>
          </a:p>
        </p:txBody>
      </p:sp>
      <p:sp>
        <p:nvSpPr>
          <p:cNvPr id="643108" name="Rectangle 36"/>
          <p:cNvSpPr>
            <a:spLocks noChangeArrowheads="1"/>
          </p:cNvSpPr>
          <p:nvPr/>
        </p:nvSpPr>
        <p:spPr bwMode="auto">
          <a:xfrm>
            <a:off x="5053013" y="2338388"/>
            <a:ext cx="352662" cy="25596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200" b="1">
                <a:solidFill>
                  <a:srgbClr val="000000"/>
                </a:solidFill>
                <a:ea typeface="굴림" pitchFamily="50" charset="-127"/>
              </a:rPr>
              <a:t>SP</a:t>
            </a:r>
          </a:p>
        </p:txBody>
      </p:sp>
      <p:sp>
        <p:nvSpPr>
          <p:cNvPr id="643109" name="Rectangle 37" descr="10%"/>
          <p:cNvSpPr>
            <a:spLocks noChangeArrowheads="1"/>
          </p:cNvSpPr>
          <p:nvPr/>
        </p:nvSpPr>
        <p:spPr bwMode="auto">
          <a:xfrm>
            <a:off x="6529388" y="2270125"/>
            <a:ext cx="1147762" cy="598488"/>
          </a:xfrm>
          <a:prstGeom prst="rect">
            <a:avLst/>
          </a:prstGeom>
          <a:pattFill prst="pct10">
            <a:fgClr>
              <a:schemeClr val="tx1"/>
            </a:fgClr>
            <a:bgClr>
              <a:schemeClr val="bg1"/>
            </a:bgClr>
          </a:pattFill>
          <a:ln w="254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110" name="Rectangle 38"/>
          <p:cNvSpPr>
            <a:spLocks noChangeArrowheads="1"/>
          </p:cNvSpPr>
          <p:nvPr/>
        </p:nvSpPr>
        <p:spPr bwMode="auto">
          <a:xfrm>
            <a:off x="6807200" y="2473325"/>
            <a:ext cx="559450" cy="2836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1400" b="1">
                <a:ea typeface="굴림" pitchFamily="50" charset="-127"/>
              </a:rPr>
              <a:t>stack</a:t>
            </a:r>
          </a:p>
        </p:txBody>
      </p:sp>
      <p:sp>
        <p:nvSpPr>
          <p:cNvPr id="643111" name="Rectangle 39"/>
          <p:cNvSpPr>
            <a:spLocks noChangeArrowheads="1"/>
          </p:cNvSpPr>
          <p:nvPr/>
        </p:nvSpPr>
        <p:spPr bwMode="auto">
          <a:xfrm>
            <a:off x="4913313" y="1879600"/>
            <a:ext cx="711200" cy="223838"/>
          </a:xfrm>
          <a:prstGeom prst="rect">
            <a:avLst/>
          </a:prstGeom>
          <a:noFill/>
          <a:ln w="25400">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sp>
        <p:nvSpPr>
          <p:cNvPr id="643112" name="Rectangle 40"/>
          <p:cNvSpPr>
            <a:spLocks noChangeArrowheads="1"/>
          </p:cNvSpPr>
          <p:nvPr/>
        </p:nvSpPr>
        <p:spPr bwMode="auto">
          <a:xfrm>
            <a:off x="4913313" y="2336800"/>
            <a:ext cx="711200" cy="223838"/>
          </a:xfrm>
          <a:prstGeom prst="rect">
            <a:avLst/>
          </a:prstGeom>
          <a:noFill/>
          <a:ln w="25400">
            <a:solidFill>
              <a:srgbClr val="000000"/>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1"/>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53014" y="1007136"/>
            <a:ext cx="3786186" cy="3336264"/>
          </a:xfrm>
          <a:prstGeom prst="rect">
            <a:avLst/>
          </a:prstGeom>
        </p:spPr>
      </p:pic>
    </p:spTree>
    <p:extLst>
      <p:ext uri="{BB962C8B-B14F-4D97-AF65-F5344CB8AC3E}">
        <p14:creationId xmlns:p14="http://schemas.microsoft.com/office/powerpoint/2010/main" val="17454616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endParaRPr lang="en-US" b="1" dirty="0"/>
          </a:p>
        </p:txBody>
      </p:sp>
      <p:sp>
        <p:nvSpPr>
          <p:cNvPr id="10" name="Slide Number Placeholder 5"/>
          <p:cNvSpPr>
            <a:spLocks noGrp="1"/>
          </p:cNvSpPr>
          <p:nvPr>
            <p:ph type="sldNum" sz="quarter" idx="12"/>
          </p:nvPr>
        </p:nvSpPr>
        <p:spPr/>
        <p:txBody>
          <a:bodyPr/>
          <a:lstStyle/>
          <a:p>
            <a:endParaRPr lang="en-US" b="1" dirty="0"/>
          </a:p>
        </p:txBody>
      </p:sp>
      <p:sp>
        <p:nvSpPr>
          <p:cNvPr id="645122" name="Rectangle 2"/>
          <p:cNvSpPr>
            <a:spLocks noGrp="1" noChangeArrowheads="1"/>
          </p:cNvSpPr>
          <p:nvPr>
            <p:ph type="title"/>
          </p:nvPr>
        </p:nvSpPr>
        <p:spPr>
          <a:xfrm>
            <a:off x="1752600" y="208077"/>
            <a:ext cx="6289675" cy="669812"/>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a:solidFill>
                  <a:schemeClr val="accent2">
                    <a:lumMod val="50000"/>
                  </a:schemeClr>
                </a:solidFill>
                <a:ea typeface="굴림" pitchFamily="50" charset="-127"/>
              </a:rPr>
              <a:t>INSTRUCTION  FORMAT</a:t>
            </a:r>
          </a:p>
        </p:txBody>
      </p:sp>
      <p:sp>
        <p:nvSpPr>
          <p:cNvPr id="645123" name="Rectangle 3"/>
          <p:cNvSpPr>
            <a:spLocks noChangeArrowheads="1"/>
          </p:cNvSpPr>
          <p:nvPr/>
        </p:nvSpPr>
        <p:spPr bwMode="auto">
          <a:xfrm>
            <a:off x="615950" y="1258888"/>
            <a:ext cx="8213725" cy="11202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p>
            <a:pPr marL="1524000" indent="-1524000" defTabSz="152400" eaLnBrk="0" hangingPunct="0">
              <a:lnSpc>
                <a:spcPct val="92000"/>
              </a:lnSpc>
              <a:spcBef>
                <a:spcPct val="46000"/>
              </a:spcBef>
            </a:pPr>
            <a:r>
              <a:rPr kumimoji="1" lang="en-US" altLang="ko-KR" b="1">
                <a:ea typeface="굴림" pitchFamily="50" charset="-127"/>
              </a:rPr>
              <a:t>OP-code field - specifies the operation to be performed</a:t>
            </a:r>
          </a:p>
          <a:p>
            <a:pPr marL="1524000" indent="-1524000" defTabSz="152400" eaLnBrk="0" hangingPunct="0">
              <a:lnSpc>
                <a:spcPct val="50000"/>
              </a:lnSpc>
              <a:spcBef>
                <a:spcPct val="46000"/>
              </a:spcBef>
            </a:pPr>
            <a:r>
              <a:rPr kumimoji="1" lang="en-US" altLang="ko-KR" b="1">
                <a:ea typeface="굴림" pitchFamily="50" charset="-127"/>
              </a:rPr>
              <a:t>Address field - designates memory address(s) or a processor register(s)</a:t>
            </a:r>
          </a:p>
          <a:p>
            <a:pPr marL="1524000" indent="-1524000" defTabSz="152400" eaLnBrk="0" hangingPunct="0">
              <a:lnSpc>
                <a:spcPct val="50000"/>
              </a:lnSpc>
              <a:spcBef>
                <a:spcPct val="46000"/>
              </a:spcBef>
            </a:pPr>
            <a:r>
              <a:rPr kumimoji="1" lang="en-US" altLang="ko-KR" b="1">
                <a:ea typeface="굴림" pitchFamily="50" charset="-127"/>
              </a:rPr>
              <a:t>Mode field      - specifies the way the operand or the </a:t>
            </a:r>
          </a:p>
          <a:p>
            <a:pPr marL="1524000" indent="-1524000" defTabSz="152400" eaLnBrk="0" hangingPunct="0">
              <a:lnSpc>
                <a:spcPct val="50000"/>
              </a:lnSpc>
              <a:spcBef>
                <a:spcPct val="46000"/>
              </a:spcBef>
            </a:pPr>
            <a:r>
              <a:rPr kumimoji="1" lang="en-US" altLang="ko-KR" b="1">
                <a:ea typeface="굴림" pitchFamily="50" charset="-127"/>
              </a:rPr>
              <a:t>                          effective address is determined</a:t>
            </a:r>
          </a:p>
        </p:txBody>
      </p:sp>
      <p:sp>
        <p:nvSpPr>
          <p:cNvPr id="645124" name="Rectangle 4"/>
          <p:cNvSpPr>
            <a:spLocks noChangeArrowheads="1"/>
          </p:cNvSpPr>
          <p:nvPr/>
        </p:nvSpPr>
        <p:spPr bwMode="auto">
          <a:xfrm>
            <a:off x="268288" y="2514600"/>
            <a:ext cx="5054269" cy="104849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b="1">
                <a:ea typeface="굴림" pitchFamily="50" charset="-127"/>
              </a:rPr>
              <a:t>The number of address fields in the instruction format </a:t>
            </a:r>
          </a:p>
          <a:p>
            <a:pPr defTabSz="762000" eaLnBrk="0" hangingPunct="0">
              <a:lnSpc>
                <a:spcPct val="90000"/>
              </a:lnSpc>
            </a:pPr>
            <a:r>
              <a:rPr kumimoji="1" lang="en-US" altLang="ko-KR" b="1">
                <a:ea typeface="굴림" pitchFamily="50" charset="-127"/>
              </a:rPr>
              <a:t>	depends on the internal organization of CPU</a:t>
            </a:r>
          </a:p>
          <a:p>
            <a:pPr defTabSz="762000" eaLnBrk="0" hangingPunct="0">
              <a:lnSpc>
                <a:spcPct val="90000"/>
              </a:lnSpc>
            </a:pPr>
            <a:endParaRPr kumimoji="1" lang="en-US" altLang="ko-KR" b="1">
              <a:ea typeface="굴림" pitchFamily="50" charset="-127"/>
            </a:endParaRPr>
          </a:p>
          <a:p>
            <a:pPr defTabSz="762000" eaLnBrk="0" hangingPunct="0">
              <a:lnSpc>
                <a:spcPct val="90000"/>
              </a:lnSpc>
            </a:pPr>
            <a:r>
              <a:rPr kumimoji="1" lang="en-US" altLang="ko-KR" b="1">
                <a:ea typeface="굴림" pitchFamily="50" charset="-127"/>
              </a:rPr>
              <a:t>- The three most common CPU organizations:</a:t>
            </a:r>
          </a:p>
        </p:txBody>
      </p:sp>
      <p:sp>
        <p:nvSpPr>
          <p:cNvPr id="645126" name="Rectangle 6"/>
          <p:cNvSpPr>
            <a:spLocks noChangeArrowheads="1"/>
          </p:cNvSpPr>
          <p:nvPr/>
        </p:nvSpPr>
        <p:spPr bwMode="auto">
          <a:xfrm>
            <a:off x="679450" y="3530600"/>
            <a:ext cx="6338275" cy="283494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marL="571500" lvl="1" defTabSz="762000" eaLnBrk="0" hangingPunct="0">
              <a:lnSpc>
                <a:spcPct val="119000"/>
              </a:lnSpc>
              <a:spcBef>
                <a:spcPct val="60000"/>
              </a:spcBef>
            </a:pPr>
            <a:r>
              <a:rPr kumimoji="1" lang="en-US" altLang="ko-KR" sz="1600" b="1">
                <a:ea typeface="굴림" pitchFamily="50" charset="-127"/>
              </a:rPr>
              <a:t>Single accumulator organization:</a:t>
            </a:r>
          </a:p>
          <a:p>
            <a:pPr marL="571500" lvl="1" defTabSz="762000" eaLnBrk="0" hangingPunct="0">
              <a:lnSpc>
                <a:spcPct val="50000"/>
              </a:lnSpc>
              <a:spcBef>
                <a:spcPct val="60000"/>
              </a:spcBef>
            </a:pPr>
            <a:r>
              <a:rPr kumimoji="1" lang="en-US" altLang="ko-KR" sz="1600" b="1">
                <a:ea typeface="굴림" pitchFamily="50" charset="-127"/>
              </a:rPr>
              <a:t>	ADD	X	                /* AC </a:t>
            </a:r>
            <a:r>
              <a:rPr kumimoji="1" lang="en-US" altLang="ko-KR" sz="1600" b="1">
                <a:latin typeface="Symbol" pitchFamily="18" charset="2"/>
                <a:ea typeface="굴림" pitchFamily="50" charset="-127"/>
                <a:sym typeface="Symbol" pitchFamily="18" charset="2"/>
              </a:rPr>
              <a:t></a:t>
            </a:r>
            <a:r>
              <a:rPr kumimoji="1" lang="en-US" altLang="ko-KR" sz="1600" b="1">
                <a:ea typeface="굴림" pitchFamily="50" charset="-127"/>
              </a:rPr>
              <a:t> AC + M[X]  */</a:t>
            </a:r>
          </a:p>
          <a:p>
            <a:pPr marL="571500" lvl="1" defTabSz="762000" eaLnBrk="0" hangingPunct="0">
              <a:lnSpc>
                <a:spcPct val="50000"/>
              </a:lnSpc>
              <a:spcBef>
                <a:spcPct val="60000"/>
              </a:spcBef>
            </a:pPr>
            <a:r>
              <a:rPr kumimoji="1" lang="en-US" altLang="ko-KR" sz="1600" b="1">
                <a:ea typeface="굴림" pitchFamily="50" charset="-127"/>
              </a:rPr>
              <a:t>General register organization:</a:t>
            </a:r>
          </a:p>
          <a:p>
            <a:pPr marL="571500" lvl="1" defTabSz="762000" eaLnBrk="0" hangingPunct="0">
              <a:lnSpc>
                <a:spcPct val="50000"/>
              </a:lnSpc>
              <a:spcBef>
                <a:spcPct val="60000"/>
              </a:spcBef>
            </a:pPr>
            <a:r>
              <a:rPr kumimoji="1" lang="en-US" altLang="ko-KR" sz="1600" b="1">
                <a:ea typeface="굴림" pitchFamily="50" charset="-127"/>
              </a:rPr>
              <a:t>	ADD	R1, R2, R3	    /* R1 </a:t>
            </a:r>
            <a:r>
              <a:rPr kumimoji="1" lang="en-US" altLang="ko-KR" sz="1600" b="1">
                <a:latin typeface="Symbol" pitchFamily="18" charset="2"/>
                <a:ea typeface="굴림" pitchFamily="50" charset="-127"/>
                <a:sym typeface="Symbol" pitchFamily="18" charset="2"/>
              </a:rPr>
              <a:t></a:t>
            </a:r>
            <a:r>
              <a:rPr kumimoji="1" lang="en-US" altLang="ko-KR" sz="1600" b="1">
                <a:ea typeface="굴림" pitchFamily="50" charset="-127"/>
              </a:rPr>
              <a:t> R2 + R3  */		</a:t>
            </a:r>
          </a:p>
          <a:p>
            <a:pPr marL="571500" lvl="1" defTabSz="762000" eaLnBrk="0" hangingPunct="0">
              <a:lnSpc>
                <a:spcPct val="50000"/>
              </a:lnSpc>
              <a:spcBef>
                <a:spcPct val="60000"/>
              </a:spcBef>
            </a:pPr>
            <a:r>
              <a:rPr kumimoji="1" lang="en-US" altLang="ko-KR" sz="1600" b="1">
                <a:ea typeface="굴림" pitchFamily="50" charset="-127"/>
              </a:rPr>
              <a:t>    ADD	R1, R2	                /* R1 </a:t>
            </a:r>
            <a:r>
              <a:rPr kumimoji="1" lang="en-US" altLang="ko-KR" sz="1600" b="1">
                <a:latin typeface="Symbol" pitchFamily="18" charset="2"/>
                <a:ea typeface="굴림" pitchFamily="50" charset="-127"/>
                <a:sym typeface="Symbol" pitchFamily="18" charset="2"/>
              </a:rPr>
              <a:t></a:t>
            </a:r>
            <a:r>
              <a:rPr kumimoji="1" lang="en-US" altLang="ko-KR" sz="1600" b="1">
                <a:ea typeface="굴림" pitchFamily="50" charset="-127"/>
              </a:rPr>
              <a:t> R1 + R2  */	</a:t>
            </a:r>
          </a:p>
          <a:p>
            <a:pPr marL="571500" lvl="1" defTabSz="762000" eaLnBrk="0" hangingPunct="0">
              <a:lnSpc>
                <a:spcPct val="50000"/>
              </a:lnSpc>
              <a:spcBef>
                <a:spcPct val="60000"/>
              </a:spcBef>
            </a:pPr>
            <a:r>
              <a:rPr kumimoji="1" lang="en-US" altLang="ko-KR" sz="1600" b="1">
                <a:ea typeface="굴림" pitchFamily="50" charset="-127"/>
              </a:rPr>
              <a:t>	MOV	R1, R2	                /* R1 </a:t>
            </a:r>
            <a:r>
              <a:rPr kumimoji="1" lang="en-US" altLang="ko-KR" sz="1600" b="1">
                <a:latin typeface="Symbol" pitchFamily="18" charset="2"/>
                <a:ea typeface="굴림" pitchFamily="50" charset="-127"/>
                <a:sym typeface="Symbol" pitchFamily="18" charset="2"/>
              </a:rPr>
              <a:t></a:t>
            </a:r>
            <a:r>
              <a:rPr kumimoji="1" lang="en-US" altLang="ko-KR" sz="1600" b="1">
                <a:ea typeface="굴림" pitchFamily="50" charset="-127"/>
              </a:rPr>
              <a:t> R2  */		</a:t>
            </a:r>
          </a:p>
          <a:p>
            <a:pPr marL="571500" lvl="1" defTabSz="762000" eaLnBrk="0" hangingPunct="0">
              <a:lnSpc>
                <a:spcPct val="50000"/>
              </a:lnSpc>
              <a:spcBef>
                <a:spcPct val="60000"/>
              </a:spcBef>
            </a:pPr>
            <a:r>
              <a:rPr kumimoji="1" lang="en-US" altLang="ko-KR" sz="1600" b="1">
                <a:ea typeface="굴림" pitchFamily="50" charset="-127"/>
              </a:rPr>
              <a:t>    ADD	R1, X	                /* R1 </a:t>
            </a:r>
            <a:r>
              <a:rPr kumimoji="1" lang="en-US" altLang="ko-KR" sz="1600" b="1">
                <a:latin typeface="Symbol" pitchFamily="18" charset="2"/>
                <a:ea typeface="굴림" pitchFamily="50" charset="-127"/>
                <a:sym typeface="Symbol" pitchFamily="18" charset="2"/>
              </a:rPr>
              <a:t></a:t>
            </a:r>
            <a:r>
              <a:rPr kumimoji="1" lang="en-US" altLang="ko-KR" sz="1600" b="1">
                <a:ea typeface="굴림" pitchFamily="50" charset="-127"/>
              </a:rPr>
              <a:t> R1 + M[X]  */</a:t>
            </a:r>
          </a:p>
          <a:p>
            <a:pPr marL="571500" lvl="1" defTabSz="762000" eaLnBrk="0" hangingPunct="0">
              <a:lnSpc>
                <a:spcPct val="50000"/>
              </a:lnSpc>
              <a:spcBef>
                <a:spcPct val="60000"/>
              </a:spcBef>
            </a:pPr>
            <a:r>
              <a:rPr kumimoji="1" lang="en-US" altLang="ko-KR" sz="1600" b="1">
                <a:ea typeface="굴림" pitchFamily="50" charset="-127"/>
              </a:rPr>
              <a:t>Stack organization:</a:t>
            </a:r>
          </a:p>
          <a:p>
            <a:pPr marL="571500" lvl="1" defTabSz="762000" eaLnBrk="0" hangingPunct="0">
              <a:lnSpc>
                <a:spcPct val="50000"/>
              </a:lnSpc>
              <a:spcBef>
                <a:spcPct val="60000"/>
              </a:spcBef>
            </a:pPr>
            <a:r>
              <a:rPr kumimoji="1" lang="en-US" altLang="ko-KR" sz="1600" b="1">
                <a:ea typeface="굴림" pitchFamily="50" charset="-127"/>
              </a:rPr>
              <a:t>	PUSH	X	                /* TOS </a:t>
            </a:r>
            <a:r>
              <a:rPr kumimoji="1" lang="en-US" altLang="ko-KR" sz="1600" b="1">
                <a:latin typeface="Symbol" pitchFamily="18" charset="2"/>
                <a:ea typeface="굴림" pitchFamily="50" charset="-127"/>
                <a:sym typeface="Symbol" pitchFamily="18" charset="2"/>
              </a:rPr>
              <a:t></a:t>
            </a:r>
            <a:r>
              <a:rPr kumimoji="1" lang="en-US" altLang="ko-KR" sz="1600" b="1">
                <a:ea typeface="굴림" pitchFamily="50" charset="-127"/>
              </a:rPr>
              <a:t> M[X]  */		</a:t>
            </a:r>
          </a:p>
          <a:p>
            <a:pPr marL="571500" lvl="1" defTabSz="762000" eaLnBrk="0" hangingPunct="0">
              <a:lnSpc>
                <a:spcPct val="50000"/>
              </a:lnSpc>
              <a:spcBef>
                <a:spcPct val="60000"/>
              </a:spcBef>
            </a:pPr>
            <a:r>
              <a:rPr kumimoji="1" lang="en-US" altLang="ko-KR" sz="1600" b="1">
                <a:ea typeface="굴림" pitchFamily="50" charset="-127"/>
              </a:rPr>
              <a:t>    ADD	</a:t>
            </a:r>
          </a:p>
        </p:txBody>
      </p:sp>
      <p:sp>
        <p:nvSpPr>
          <p:cNvPr id="645127" name="Rectangle 7"/>
          <p:cNvSpPr>
            <a:spLocks noChangeArrowheads="1"/>
          </p:cNvSpPr>
          <p:nvPr/>
        </p:nvSpPr>
        <p:spPr bwMode="auto">
          <a:xfrm>
            <a:off x="192088" y="877888"/>
            <a:ext cx="1931620" cy="36676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p>
            <a:pPr defTabSz="762000" eaLnBrk="0" hangingPunct="0">
              <a:lnSpc>
                <a:spcPct val="90000"/>
              </a:lnSpc>
            </a:pPr>
            <a:r>
              <a:rPr kumimoji="1" lang="en-US" altLang="ko-KR" sz="2000" b="1" dirty="0">
                <a:ea typeface="굴림" pitchFamily="50" charset="-127"/>
              </a:rPr>
              <a:t>Instruction Fields</a:t>
            </a:r>
          </a:p>
        </p:txBody>
      </p:sp>
    </p:spTree>
    <p:extLst>
      <p:ext uri="{BB962C8B-B14F-4D97-AF65-F5344CB8AC3E}">
        <p14:creationId xmlns:p14="http://schemas.microsoft.com/office/powerpoint/2010/main" val="327227724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endParaRPr lang="en-US" dirty="0"/>
          </a:p>
        </p:txBody>
      </p:sp>
      <p:sp>
        <p:nvSpPr>
          <p:cNvPr id="11" name="Slide Number Placeholder 5"/>
          <p:cNvSpPr>
            <a:spLocks noGrp="1"/>
          </p:cNvSpPr>
          <p:nvPr>
            <p:ph type="sldNum" sz="quarter" idx="12"/>
          </p:nvPr>
        </p:nvSpPr>
        <p:spPr/>
        <p:txBody>
          <a:bodyPr/>
          <a:lstStyle/>
          <a:p>
            <a:endParaRPr lang="en-US" dirty="0"/>
          </a:p>
        </p:txBody>
      </p:sp>
      <p:sp>
        <p:nvSpPr>
          <p:cNvPr id="646146" name="Rectangle 2"/>
          <p:cNvSpPr>
            <a:spLocks noChangeArrowheads="1"/>
          </p:cNvSpPr>
          <p:nvPr/>
        </p:nvSpPr>
        <p:spPr bwMode="auto">
          <a:xfrm>
            <a:off x="333375" y="1092200"/>
            <a:ext cx="7179851" cy="552561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85000"/>
              </a:lnSpc>
            </a:pPr>
            <a:r>
              <a:rPr kumimoji="1" lang="en-US" altLang="ko-KR" sz="2000" b="1" dirty="0">
                <a:ea typeface="굴림" pitchFamily="50" charset="-127"/>
              </a:rPr>
              <a:t>Three-Address Instructions:</a:t>
            </a:r>
          </a:p>
          <a:p>
            <a:pPr defTabSz="762000" eaLnBrk="0" hangingPunct="0">
              <a:lnSpc>
                <a:spcPct val="90000"/>
              </a:lnSpc>
            </a:pPr>
            <a:endParaRPr kumimoji="1" lang="en-US" altLang="ko-KR" sz="2000" b="1" dirty="0">
              <a:ea typeface="굴림" pitchFamily="50" charset="-127"/>
            </a:endParaRPr>
          </a:p>
          <a:p>
            <a:pPr defTabSz="762000" eaLnBrk="0" hangingPunct="0">
              <a:lnSpc>
                <a:spcPct val="90000"/>
              </a:lnSpc>
            </a:pPr>
            <a:r>
              <a:rPr kumimoji="1" lang="en-US" altLang="ko-KR" b="1" dirty="0">
                <a:ea typeface="굴림" pitchFamily="50" charset="-127"/>
              </a:rPr>
              <a:t>	Program to evaluate  X = (A + B) * (C + D) :</a:t>
            </a:r>
          </a:p>
          <a:p>
            <a:pPr defTabSz="762000" eaLnBrk="0" hangingPunct="0">
              <a:lnSpc>
                <a:spcPct val="50000"/>
              </a:lnSpc>
              <a:spcBef>
                <a:spcPct val="57000"/>
              </a:spcBef>
            </a:pPr>
            <a:r>
              <a:rPr kumimoji="1" lang="en-US" altLang="ko-KR" b="1" dirty="0">
                <a:ea typeface="굴림" pitchFamily="50" charset="-127"/>
              </a:rPr>
              <a:t>		ADD	R1, A, B	   /*  R1 </a:t>
            </a:r>
            <a:r>
              <a:rPr kumimoji="1" lang="en-US" altLang="ko-KR" b="1" dirty="0">
                <a:latin typeface="Symbol" pitchFamily="18" charset="2"/>
                <a:ea typeface="굴림" pitchFamily="50" charset="-127"/>
              </a:rPr>
              <a:t></a:t>
            </a:r>
            <a:r>
              <a:rPr kumimoji="1" lang="en-US" altLang="ko-KR" b="1" dirty="0">
                <a:ea typeface="굴림" pitchFamily="50" charset="-127"/>
              </a:rPr>
              <a:t> M[A] + M[B]	*/		</a:t>
            </a:r>
          </a:p>
          <a:p>
            <a:pPr defTabSz="762000" eaLnBrk="0" hangingPunct="0">
              <a:lnSpc>
                <a:spcPct val="50000"/>
              </a:lnSpc>
              <a:spcBef>
                <a:spcPct val="57000"/>
              </a:spcBef>
            </a:pPr>
            <a:r>
              <a:rPr kumimoji="1" lang="en-US" altLang="ko-KR" b="1" dirty="0">
                <a:ea typeface="굴림" pitchFamily="50" charset="-127"/>
              </a:rPr>
              <a:t>        		ADD	R2, C, D	   /*  R2 </a:t>
            </a:r>
            <a:r>
              <a:rPr kumimoji="1" lang="en-US" altLang="ko-KR" b="1" dirty="0">
                <a:latin typeface="Symbol" pitchFamily="18" charset="2"/>
                <a:ea typeface="굴림" pitchFamily="50" charset="-127"/>
              </a:rPr>
              <a:t></a:t>
            </a:r>
            <a:r>
              <a:rPr kumimoji="1" lang="en-US" altLang="ko-KR" b="1" dirty="0">
                <a:ea typeface="굴림" pitchFamily="50" charset="-127"/>
              </a:rPr>
              <a:t> M[C] + M[D]	*/		</a:t>
            </a:r>
          </a:p>
          <a:p>
            <a:pPr defTabSz="762000" eaLnBrk="0" hangingPunct="0">
              <a:lnSpc>
                <a:spcPct val="50000"/>
              </a:lnSpc>
              <a:spcBef>
                <a:spcPct val="57000"/>
              </a:spcBef>
            </a:pPr>
            <a:r>
              <a:rPr kumimoji="1" lang="en-US" altLang="ko-KR" b="1" dirty="0">
                <a:ea typeface="굴림" pitchFamily="50" charset="-127"/>
              </a:rPr>
              <a:t>        		MUL	X, R1, R2	   /*  M[X] </a:t>
            </a:r>
            <a:r>
              <a:rPr kumimoji="1" lang="en-US" altLang="ko-KR" b="1" dirty="0">
                <a:latin typeface="Symbol" pitchFamily="18" charset="2"/>
                <a:ea typeface="굴림" pitchFamily="50" charset="-127"/>
              </a:rPr>
              <a:t></a:t>
            </a:r>
            <a:r>
              <a:rPr kumimoji="1" lang="en-US" altLang="ko-KR" b="1" dirty="0">
                <a:ea typeface="굴림" pitchFamily="50" charset="-127"/>
              </a:rPr>
              <a:t> R1 * </a:t>
            </a:r>
            <a:r>
              <a:rPr kumimoji="1" lang="en-US" altLang="ko-KR" b="1" dirty="0" smtClean="0">
                <a:ea typeface="굴림" pitchFamily="50" charset="-127"/>
              </a:rPr>
              <a:t>R2 */</a:t>
            </a:r>
            <a:endParaRPr kumimoji="1" lang="en-US" altLang="ko-KR" b="1" dirty="0">
              <a:ea typeface="굴림" pitchFamily="50" charset="-127"/>
            </a:endParaRPr>
          </a:p>
          <a:p>
            <a:pPr defTabSz="762000" eaLnBrk="0" hangingPunct="0">
              <a:lnSpc>
                <a:spcPct val="50000"/>
              </a:lnSpc>
              <a:spcBef>
                <a:spcPct val="57000"/>
              </a:spcBef>
            </a:pPr>
            <a:endParaRPr kumimoji="1" lang="en-US" altLang="ko-KR" b="1" dirty="0">
              <a:ea typeface="굴림" pitchFamily="50" charset="-127"/>
            </a:endParaRPr>
          </a:p>
          <a:p>
            <a:pPr defTabSz="762000" eaLnBrk="0" hangingPunct="0">
              <a:lnSpc>
                <a:spcPct val="90000"/>
              </a:lnSpc>
            </a:pPr>
            <a:r>
              <a:rPr kumimoji="1" lang="en-US" altLang="ko-KR" b="1" dirty="0">
                <a:ea typeface="굴림" pitchFamily="50" charset="-127"/>
              </a:rPr>
              <a:t>			- Results in short programs </a:t>
            </a:r>
          </a:p>
          <a:p>
            <a:pPr defTabSz="762000" eaLnBrk="0" hangingPunct="0">
              <a:lnSpc>
                <a:spcPct val="90000"/>
              </a:lnSpc>
            </a:pPr>
            <a:r>
              <a:rPr kumimoji="1" lang="en-US" altLang="ko-KR" b="1" dirty="0">
                <a:ea typeface="굴림" pitchFamily="50" charset="-127"/>
              </a:rPr>
              <a:t>  			- Instruction becomes long (many bits)</a:t>
            </a:r>
          </a:p>
          <a:p>
            <a:pPr defTabSz="762000" eaLnBrk="0" hangingPunct="0">
              <a:lnSpc>
                <a:spcPct val="90000"/>
              </a:lnSpc>
            </a:pPr>
            <a:endParaRPr kumimoji="1" lang="en-US" altLang="ko-KR" b="1" dirty="0">
              <a:ea typeface="굴림" pitchFamily="50" charset="-127"/>
            </a:endParaRPr>
          </a:p>
          <a:p>
            <a:pPr defTabSz="762000" eaLnBrk="0" hangingPunct="0">
              <a:lnSpc>
                <a:spcPct val="85000"/>
              </a:lnSpc>
            </a:pPr>
            <a:r>
              <a:rPr kumimoji="1" lang="en-US" altLang="ko-KR" sz="2000" b="1" dirty="0">
                <a:ea typeface="굴림" pitchFamily="50" charset="-127"/>
              </a:rPr>
              <a:t>Two-Address Instructions:</a:t>
            </a:r>
          </a:p>
          <a:p>
            <a:pPr defTabSz="762000" eaLnBrk="0" hangingPunct="0">
              <a:lnSpc>
                <a:spcPct val="85000"/>
              </a:lnSpc>
            </a:pPr>
            <a:endParaRPr kumimoji="1" lang="en-US" altLang="ko-KR" sz="2000" b="1" dirty="0">
              <a:ea typeface="굴림" pitchFamily="50" charset="-127"/>
            </a:endParaRPr>
          </a:p>
          <a:p>
            <a:pPr defTabSz="762000" eaLnBrk="0" hangingPunct="0">
              <a:lnSpc>
                <a:spcPct val="85000"/>
              </a:lnSpc>
            </a:pPr>
            <a:r>
              <a:rPr kumimoji="1" lang="en-US" altLang="ko-KR" b="1" dirty="0">
                <a:ea typeface="굴림" pitchFamily="50" charset="-127"/>
              </a:rPr>
              <a:t>	 Program to evaluate  X = (A + B) * (C + D) :</a:t>
            </a:r>
          </a:p>
          <a:p>
            <a:pPr defTabSz="762000" eaLnBrk="0" hangingPunct="0">
              <a:lnSpc>
                <a:spcPct val="90000"/>
              </a:lnSpc>
            </a:pPr>
            <a:endParaRPr kumimoji="1" lang="en-US" altLang="ko-KR" b="1" dirty="0">
              <a:ea typeface="굴림" pitchFamily="50" charset="-127"/>
            </a:endParaRPr>
          </a:p>
          <a:p>
            <a:pPr defTabSz="762000" eaLnBrk="0" hangingPunct="0">
              <a:lnSpc>
                <a:spcPct val="90000"/>
              </a:lnSpc>
            </a:pPr>
            <a:r>
              <a:rPr kumimoji="1" lang="en-US" altLang="ko-KR" b="1" dirty="0">
                <a:ea typeface="굴림" pitchFamily="50" charset="-127"/>
              </a:rPr>
              <a:t>		MOV    R1, A               /* R1 </a:t>
            </a:r>
            <a:r>
              <a:rPr kumimoji="1" lang="en-US" altLang="ko-KR" b="1" dirty="0">
                <a:latin typeface="Symbol" pitchFamily="18" charset="2"/>
                <a:ea typeface="굴림" pitchFamily="50" charset="-127"/>
              </a:rPr>
              <a:t></a:t>
            </a:r>
            <a:r>
              <a:rPr kumimoji="1" lang="en-US" altLang="ko-KR" b="1" dirty="0">
                <a:ea typeface="굴림" pitchFamily="50" charset="-127"/>
              </a:rPr>
              <a:t> M[A]           */</a:t>
            </a:r>
          </a:p>
          <a:p>
            <a:pPr defTabSz="762000" eaLnBrk="0" hangingPunct="0">
              <a:lnSpc>
                <a:spcPct val="90000"/>
              </a:lnSpc>
            </a:pPr>
            <a:r>
              <a:rPr kumimoji="1" lang="en-US" altLang="ko-KR" b="1" dirty="0">
                <a:ea typeface="굴림" pitchFamily="50" charset="-127"/>
              </a:rPr>
              <a:t>		ADD     R1, B               /* R1 </a:t>
            </a:r>
            <a:r>
              <a:rPr kumimoji="1" lang="en-US" altLang="ko-KR" b="1" dirty="0">
                <a:latin typeface="Symbol" pitchFamily="18" charset="2"/>
                <a:ea typeface="굴림" pitchFamily="50" charset="-127"/>
              </a:rPr>
              <a:t></a:t>
            </a:r>
            <a:r>
              <a:rPr kumimoji="1" lang="en-US" altLang="ko-KR" b="1" dirty="0">
                <a:ea typeface="굴림" pitchFamily="50" charset="-127"/>
              </a:rPr>
              <a:t> R1 + M[B]  */</a:t>
            </a:r>
          </a:p>
          <a:p>
            <a:pPr defTabSz="762000" eaLnBrk="0" hangingPunct="0">
              <a:lnSpc>
                <a:spcPct val="90000"/>
              </a:lnSpc>
            </a:pPr>
            <a:r>
              <a:rPr kumimoji="1" lang="en-US" altLang="ko-KR" b="1" dirty="0">
                <a:ea typeface="굴림" pitchFamily="50" charset="-127"/>
              </a:rPr>
              <a:t>		MOV    R2, C               /* R2 </a:t>
            </a:r>
            <a:r>
              <a:rPr kumimoji="1" lang="en-US" altLang="ko-KR" b="1" dirty="0">
                <a:latin typeface="Symbol" pitchFamily="18" charset="2"/>
                <a:ea typeface="굴림" pitchFamily="50" charset="-127"/>
              </a:rPr>
              <a:t></a:t>
            </a:r>
            <a:r>
              <a:rPr kumimoji="1" lang="en-US" altLang="ko-KR" b="1" dirty="0">
                <a:ea typeface="굴림" pitchFamily="50" charset="-127"/>
              </a:rPr>
              <a:t> M[C]           */</a:t>
            </a:r>
          </a:p>
          <a:p>
            <a:pPr defTabSz="762000" eaLnBrk="0" hangingPunct="0">
              <a:lnSpc>
                <a:spcPct val="90000"/>
              </a:lnSpc>
            </a:pPr>
            <a:r>
              <a:rPr kumimoji="1" lang="en-US" altLang="ko-KR" b="1" dirty="0">
                <a:ea typeface="굴림" pitchFamily="50" charset="-127"/>
              </a:rPr>
              <a:t>		ADD     R2, D               /* R2 </a:t>
            </a:r>
            <a:r>
              <a:rPr kumimoji="1" lang="en-US" altLang="ko-KR" b="1" dirty="0">
                <a:latin typeface="Symbol" pitchFamily="18" charset="2"/>
                <a:ea typeface="굴림" pitchFamily="50" charset="-127"/>
              </a:rPr>
              <a:t></a:t>
            </a:r>
            <a:r>
              <a:rPr kumimoji="1" lang="en-US" altLang="ko-KR" b="1" dirty="0">
                <a:ea typeface="굴림" pitchFamily="50" charset="-127"/>
              </a:rPr>
              <a:t> R2 + M[D]  */</a:t>
            </a:r>
          </a:p>
          <a:p>
            <a:pPr defTabSz="762000" eaLnBrk="0" hangingPunct="0">
              <a:lnSpc>
                <a:spcPct val="90000"/>
              </a:lnSpc>
            </a:pPr>
            <a:r>
              <a:rPr kumimoji="1" lang="en-US" altLang="ko-KR" b="1" dirty="0">
                <a:ea typeface="굴림" pitchFamily="50" charset="-127"/>
              </a:rPr>
              <a:t>		MUL     R1, R2             /* R1 </a:t>
            </a:r>
            <a:r>
              <a:rPr kumimoji="1" lang="en-US" altLang="ko-KR" b="1" dirty="0">
                <a:latin typeface="Symbol" pitchFamily="18" charset="2"/>
                <a:ea typeface="굴림" pitchFamily="50" charset="-127"/>
              </a:rPr>
              <a:t></a:t>
            </a:r>
            <a:r>
              <a:rPr kumimoji="1" lang="en-US" altLang="ko-KR" b="1" dirty="0">
                <a:ea typeface="굴림" pitchFamily="50" charset="-127"/>
              </a:rPr>
              <a:t> R1 * R2      */</a:t>
            </a:r>
          </a:p>
          <a:p>
            <a:pPr defTabSz="762000" eaLnBrk="0" hangingPunct="0">
              <a:lnSpc>
                <a:spcPct val="90000"/>
              </a:lnSpc>
            </a:pPr>
            <a:r>
              <a:rPr kumimoji="1" lang="en-US" altLang="ko-KR" b="1" dirty="0">
                <a:ea typeface="굴림" pitchFamily="50" charset="-127"/>
              </a:rPr>
              <a:t>		MOV     X, R1               /* M[X] </a:t>
            </a:r>
            <a:r>
              <a:rPr kumimoji="1" lang="en-US" altLang="ko-KR" b="1" dirty="0">
                <a:latin typeface="Symbol" pitchFamily="18" charset="2"/>
                <a:ea typeface="굴림" pitchFamily="50" charset="-127"/>
              </a:rPr>
              <a:t></a:t>
            </a:r>
            <a:r>
              <a:rPr kumimoji="1" lang="en-US" altLang="ko-KR" b="1" dirty="0">
                <a:ea typeface="굴림" pitchFamily="50" charset="-127"/>
              </a:rPr>
              <a:t> R1           */</a:t>
            </a:r>
          </a:p>
          <a:p>
            <a:pPr defTabSz="762000" eaLnBrk="0" hangingPunct="0">
              <a:lnSpc>
                <a:spcPct val="90000"/>
              </a:lnSpc>
            </a:pPr>
            <a:endParaRPr kumimoji="1" lang="en-US" altLang="ko-KR" b="1" dirty="0">
              <a:ea typeface="굴림" pitchFamily="50" charset="-127"/>
            </a:endParaRPr>
          </a:p>
        </p:txBody>
      </p:sp>
      <p:sp>
        <p:nvSpPr>
          <p:cNvPr id="646147" name="Rectangle 3"/>
          <p:cNvSpPr>
            <a:spLocks noChangeArrowheads="1"/>
          </p:cNvSpPr>
          <p:nvPr/>
        </p:nvSpPr>
        <p:spPr bwMode="auto">
          <a:xfrm>
            <a:off x="823913" y="1287463"/>
            <a:ext cx="317500" cy="298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b="1">
                <a:ea typeface="굴림" pitchFamily="50" charset="-127"/>
              </a:rPr>
              <a:t>   </a:t>
            </a:r>
          </a:p>
        </p:txBody>
      </p:sp>
      <p:sp>
        <p:nvSpPr>
          <p:cNvPr id="646148" name="Rectangle 4"/>
          <p:cNvSpPr>
            <a:spLocks noChangeArrowheads="1"/>
          </p:cNvSpPr>
          <p:nvPr/>
        </p:nvSpPr>
        <p:spPr bwMode="auto">
          <a:xfrm>
            <a:off x="1052513" y="1439863"/>
            <a:ext cx="7737475" cy="4841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p>
            <a:pPr defTabSz="152400" eaLnBrk="0" hangingPunct="0">
              <a:lnSpc>
                <a:spcPct val="50000"/>
              </a:lnSpc>
              <a:spcBef>
                <a:spcPct val="57000"/>
              </a:spcBef>
              <a:tabLst>
                <a:tab pos="381000" algn="l"/>
                <a:tab pos="1168400" algn="l"/>
                <a:tab pos="2362200" algn="l"/>
                <a:tab pos="4254500" algn="l"/>
              </a:tabLst>
            </a:pPr>
            <a:endParaRPr kumimoji="1" lang="en-US" altLang="ko-KR" b="1">
              <a:ea typeface="굴림" pitchFamily="50" charset="-127"/>
            </a:endParaRPr>
          </a:p>
          <a:p>
            <a:pPr defTabSz="152400" eaLnBrk="0" hangingPunct="0">
              <a:lnSpc>
                <a:spcPct val="50000"/>
              </a:lnSpc>
              <a:spcBef>
                <a:spcPct val="57000"/>
              </a:spcBef>
              <a:tabLst>
                <a:tab pos="381000" algn="l"/>
                <a:tab pos="1168400" algn="l"/>
                <a:tab pos="2362200" algn="l"/>
                <a:tab pos="4254500" algn="l"/>
              </a:tabLst>
            </a:pPr>
            <a:r>
              <a:rPr kumimoji="1" lang="en-US" altLang="ko-KR" b="1">
                <a:ea typeface="굴림" pitchFamily="50" charset="-127"/>
              </a:rPr>
              <a:t>	</a:t>
            </a:r>
          </a:p>
        </p:txBody>
      </p:sp>
      <p:sp>
        <p:nvSpPr>
          <p:cNvPr id="646149" name="Rectangle 5"/>
          <p:cNvSpPr>
            <a:spLocks noChangeArrowheads="1"/>
          </p:cNvSpPr>
          <p:nvPr/>
        </p:nvSpPr>
        <p:spPr bwMode="auto">
          <a:xfrm>
            <a:off x="852488" y="2746375"/>
            <a:ext cx="317500" cy="298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b="1">
                <a:ea typeface="굴림" pitchFamily="50" charset="-127"/>
              </a:rPr>
              <a:t>   </a:t>
            </a:r>
          </a:p>
        </p:txBody>
      </p:sp>
      <p:sp>
        <p:nvSpPr>
          <p:cNvPr id="646150" name="Rectangle 6"/>
          <p:cNvSpPr>
            <a:spLocks noChangeArrowheads="1"/>
          </p:cNvSpPr>
          <p:nvPr/>
        </p:nvSpPr>
        <p:spPr bwMode="auto">
          <a:xfrm>
            <a:off x="827088" y="3754438"/>
            <a:ext cx="317500" cy="298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b="1">
                <a:ea typeface="굴림" pitchFamily="50" charset="-127"/>
              </a:rPr>
              <a:t>   </a:t>
            </a:r>
          </a:p>
        </p:txBody>
      </p:sp>
      <p:sp>
        <p:nvSpPr>
          <p:cNvPr id="646151" name="Rectangle 7"/>
          <p:cNvSpPr>
            <a:spLocks noChangeArrowheads="1"/>
          </p:cNvSpPr>
          <p:nvPr/>
        </p:nvSpPr>
        <p:spPr bwMode="auto">
          <a:xfrm>
            <a:off x="4216400" y="2544763"/>
            <a:ext cx="254000" cy="635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6153" name="Rectangle 9"/>
          <p:cNvSpPr>
            <a:spLocks noGrp="1" noChangeArrowheads="1"/>
          </p:cNvSpPr>
          <p:nvPr>
            <p:ph type="title"/>
          </p:nvPr>
        </p:nvSpPr>
        <p:spPr>
          <a:xfrm>
            <a:off x="203200" y="228600"/>
            <a:ext cx="8783558" cy="605294"/>
          </a:xfrm>
          <a:noFill/>
          <a:ln/>
          <a:extLst>
            <a:ext uri="{91240B29-F687-4F45-9708-019B960494DF}">
              <a14:hiddenLine xmlns:a14="http://schemas.microsoft.com/office/drawing/2010/main" w="12700">
                <a:solidFill>
                  <a:schemeClr val="tx1"/>
                </a:solidFill>
                <a:miter lim="800000"/>
                <a:headEnd/>
                <a:tailEnd/>
              </a14:hiddenLine>
            </a:ext>
          </a:extLst>
        </p:spPr>
        <p:txBody>
          <a:bodyPr wrap="none" lIns="63500" tIns="25400" rIns="63500" bIns="25400" anchor="t">
            <a:spAutoFit/>
          </a:bodyPr>
          <a:lstStyle/>
          <a:p>
            <a:r>
              <a:rPr lang="en-US" altLang="ko-KR" sz="3600" b="1" dirty="0">
                <a:solidFill>
                  <a:schemeClr val="accent2">
                    <a:lumMod val="50000"/>
                  </a:schemeClr>
                </a:solidFill>
                <a:ea typeface="굴림" pitchFamily="50" charset="-127"/>
              </a:rPr>
              <a:t>THREE,  and  TWO-ADDRESS INSTRUCTIONS</a:t>
            </a:r>
          </a:p>
        </p:txBody>
      </p:sp>
    </p:spTree>
    <p:extLst>
      <p:ext uri="{BB962C8B-B14F-4D97-AF65-F5344CB8AC3E}">
        <p14:creationId xmlns:p14="http://schemas.microsoft.com/office/powerpoint/2010/main" val="3279382519"/>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p:txBody>
          <a:bodyPr/>
          <a:lstStyle/>
          <a:p>
            <a:endParaRPr lang="en-US" b="1" dirty="0"/>
          </a:p>
        </p:txBody>
      </p:sp>
      <p:sp>
        <p:nvSpPr>
          <p:cNvPr id="13" name="Slide Number Placeholder 5"/>
          <p:cNvSpPr>
            <a:spLocks noGrp="1"/>
          </p:cNvSpPr>
          <p:nvPr>
            <p:ph type="sldNum" sz="quarter" idx="12"/>
          </p:nvPr>
        </p:nvSpPr>
        <p:spPr/>
        <p:txBody>
          <a:bodyPr/>
          <a:lstStyle/>
          <a:p>
            <a:endParaRPr lang="en-US" b="1" dirty="0"/>
          </a:p>
        </p:txBody>
      </p:sp>
      <p:sp>
        <p:nvSpPr>
          <p:cNvPr id="647170" name="Rectangle 2"/>
          <p:cNvSpPr>
            <a:spLocks noGrp="1" noChangeArrowheads="1"/>
          </p:cNvSpPr>
          <p:nvPr>
            <p:ph type="title"/>
          </p:nvPr>
        </p:nvSpPr>
        <p:spPr>
          <a:xfrm>
            <a:off x="228600" y="152400"/>
            <a:ext cx="8915400" cy="719138"/>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a:solidFill>
                  <a:schemeClr val="accent2">
                    <a:lumMod val="50000"/>
                  </a:schemeClr>
                </a:solidFill>
                <a:ea typeface="굴림" pitchFamily="50" charset="-127"/>
              </a:rPr>
              <a:t>ONE,  and  ZERO-ADDRESS INSTRUCTIONS</a:t>
            </a:r>
          </a:p>
        </p:txBody>
      </p:sp>
      <p:sp>
        <p:nvSpPr>
          <p:cNvPr id="647171" name="Rectangle 3"/>
          <p:cNvSpPr>
            <a:spLocks noChangeArrowheads="1"/>
          </p:cNvSpPr>
          <p:nvPr/>
        </p:nvSpPr>
        <p:spPr bwMode="auto">
          <a:xfrm>
            <a:off x="303213" y="847725"/>
            <a:ext cx="2779607" cy="31290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85000"/>
              </a:lnSpc>
            </a:pPr>
            <a:r>
              <a:rPr kumimoji="1" lang="en-US" altLang="ko-KR" sz="2000" b="1">
                <a:ea typeface="굴림" pitchFamily="50" charset="-127"/>
              </a:rPr>
              <a:t>One-Address Instructions:</a:t>
            </a:r>
          </a:p>
        </p:txBody>
      </p:sp>
      <p:sp>
        <p:nvSpPr>
          <p:cNvPr id="647172" name="Rectangle 4"/>
          <p:cNvSpPr>
            <a:spLocks noChangeArrowheads="1"/>
          </p:cNvSpPr>
          <p:nvPr/>
        </p:nvSpPr>
        <p:spPr bwMode="auto">
          <a:xfrm>
            <a:off x="715963" y="1138238"/>
            <a:ext cx="4891917" cy="3005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b="1">
                <a:ea typeface="굴림" pitchFamily="50" charset="-127"/>
              </a:rPr>
              <a:t>- Use an implied AC register for all data manipulation</a:t>
            </a:r>
          </a:p>
        </p:txBody>
      </p:sp>
      <p:sp>
        <p:nvSpPr>
          <p:cNvPr id="647173" name="Rectangle 5"/>
          <p:cNvSpPr>
            <a:spLocks noChangeArrowheads="1"/>
          </p:cNvSpPr>
          <p:nvPr/>
        </p:nvSpPr>
        <p:spPr bwMode="auto">
          <a:xfrm>
            <a:off x="715963" y="1377950"/>
            <a:ext cx="4031104" cy="3005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b="1" dirty="0">
                <a:ea typeface="굴림" pitchFamily="50" charset="-127"/>
              </a:rPr>
              <a:t>- Program to evaluate  X = (A + B) * (C + D) :</a:t>
            </a:r>
          </a:p>
        </p:txBody>
      </p:sp>
      <p:sp>
        <p:nvSpPr>
          <p:cNvPr id="647175" name="Rectangle 7"/>
          <p:cNvSpPr>
            <a:spLocks noChangeArrowheads="1"/>
          </p:cNvSpPr>
          <p:nvPr/>
        </p:nvSpPr>
        <p:spPr bwMode="auto">
          <a:xfrm>
            <a:off x="1663700" y="1658938"/>
            <a:ext cx="6521450" cy="18224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lnSpc>
                <a:spcPct val="90000"/>
              </a:lnSpc>
            </a:pPr>
            <a:r>
              <a:rPr kumimoji="1" lang="en-US" altLang="ko-KR" b="1">
                <a:ea typeface="굴림" pitchFamily="50" charset="-127"/>
              </a:rPr>
              <a:t>LOAD   	A           /*  AC </a:t>
            </a:r>
            <a:r>
              <a:rPr kumimoji="1" lang="en-US" altLang="ko-KR" b="1">
                <a:latin typeface="Symbol" pitchFamily="18" charset="2"/>
                <a:ea typeface="굴림" pitchFamily="50" charset="-127"/>
              </a:rPr>
              <a:t></a:t>
            </a:r>
            <a:r>
              <a:rPr kumimoji="1" lang="en-US" altLang="ko-KR" b="1">
                <a:ea typeface="굴림" pitchFamily="50" charset="-127"/>
              </a:rPr>
              <a:t> M[A]   	*/</a:t>
            </a:r>
          </a:p>
          <a:p>
            <a:pPr defTabSz="762000" eaLnBrk="0" hangingPunct="0">
              <a:lnSpc>
                <a:spcPct val="90000"/>
              </a:lnSpc>
            </a:pPr>
            <a:r>
              <a:rPr kumimoji="1" lang="en-US" altLang="ko-KR" b="1">
                <a:ea typeface="굴림" pitchFamily="50" charset="-127"/>
              </a:rPr>
              <a:t>ADD     	B           /* AC </a:t>
            </a:r>
            <a:r>
              <a:rPr kumimoji="1" lang="en-US" altLang="ko-KR" b="1">
                <a:latin typeface="Symbol" pitchFamily="18" charset="2"/>
                <a:ea typeface="굴림" pitchFamily="50" charset="-127"/>
              </a:rPr>
              <a:t></a:t>
            </a:r>
            <a:r>
              <a:rPr kumimoji="1" lang="en-US" altLang="ko-KR" b="1">
                <a:ea typeface="굴림" pitchFamily="50" charset="-127"/>
              </a:rPr>
              <a:t> AC + M[B]  	*/</a:t>
            </a:r>
          </a:p>
          <a:p>
            <a:pPr defTabSz="762000" eaLnBrk="0" hangingPunct="0">
              <a:lnSpc>
                <a:spcPct val="90000"/>
              </a:lnSpc>
            </a:pPr>
            <a:r>
              <a:rPr kumimoji="1" lang="en-US" altLang="ko-KR" b="1">
                <a:ea typeface="굴림" pitchFamily="50" charset="-127"/>
              </a:rPr>
              <a:t>STORE  	T            /*  M[T] </a:t>
            </a:r>
            <a:r>
              <a:rPr kumimoji="1" lang="en-US" altLang="ko-KR" b="1">
                <a:latin typeface="Symbol" pitchFamily="18" charset="2"/>
                <a:ea typeface="굴림" pitchFamily="50" charset="-127"/>
              </a:rPr>
              <a:t></a:t>
            </a:r>
            <a:r>
              <a:rPr kumimoji="1" lang="en-US" altLang="ko-KR" b="1">
                <a:ea typeface="굴림" pitchFamily="50" charset="-127"/>
              </a:rPr>
              <a:t> AC   	*/</a:t>
            </a:r>
          </a:p>
          <a:p>
            <a:pPr defTabSz="762000" eaLnBrk="0" hangingPunct="0">
              <a:lnSpc>
                <a:spcPct val="90000"/>
              </a:lnSpc>
            </a:pPr>
            <a:r>
              <a:rPr kumimoji="1" lang="en-US" altLang="ko-KR" b="1">
                <a:ea typeface="굴림" pitchFamily="50" charset="-127"/>
              </a:rPr>
              <a:t>LOAD   	C           /*  AC </a:t>
            </a:r>
            <a:r>
              <a:rPr kumimoji="1" lang="en-US" altLang="ko-KR" b="1">
                <a:latin typeface="Symbol" pitchFamily="18" charset="2"/>
                <a:ea typeface="굴림" pitchFamily="50" charset="-127"/>
              </a:rPr>
              <a:t></a:t>
            </a:r>
            <a:r>
              <a:rPr kumimoji="1" lang="en-US" altLang="ko-KR" b="1">
                <a:ea typeface="굴림" pitchFamily="50" charset="-127"/>
              </a:rPr>
              <a:t> M[C]   	*/</a:t>
            </a:r>
          </a:p>
          <a:p>
            <a:pPr defTabSz="762000" eaLnBrk="0" hangingPunct="0">
              <a:lnSpc>
                <a:spcPct val="90000"/>
              </a:lnSpc>
            </a:pPr>
            <a:r>
              <a:rPr kumimoji="1" lang="en-US" altLang="ko-KR" b="1">
                <a:ea typeface="굴림" pitchFamily="50" charset="-127"/>
              </a:rPr>
              <a:t>ADD     	D           /*  AC </a:t>
            </a:r>
            <a:r>
              <a:rPr kumimoji="1" lang="en-US" altLang="ko-KR" b="1">
                <a:latin typeface="Symbol" pitchFamily="18" charset="2"/>
                <a:ea typeface="굴림" pitchFamily="50" charset="-127"/>
              </a:rPr>
              <a:t></a:t>
            </a:r>
            <a:r>
              <a:rPr kumimoji="1" lang="en-US" altLang="ko-KR" b="1">
                <a:ea typeface="굴림" pitchFamily="50" charset="-127"/>
              </a:rPr>
              <a:t> AC + M[D]	*/</a:t>
            </a:r>
          </a:p>
          <a:p>
            <a:pPr defTabSz="762000" eaLnBrk="0" hangingPunct="0">
              <a:lnSpc>
                <a:spcPct val="90000"/>
              </a:lnSpc>
            </a:pPr>
            <a:r>
              <a:rPr kumimoji="1" lang="en-US" altLang="ko-KR" b="1">
                <a:ea typeface="굴림" pitchFamily="50" charset="-127"/>
              </a:rPr>
              <a:t>MUL     	T            /*  AC </a:t>
            </a:r>
            <a:r>
              <a:rPr kumimoji="1" lang="en-US" altLang="ko-KR" b="1">
                <a:latin typeface="Symbol" pitchFamily="18" charset="2"/>
                <a:ea typeface="굴림" pitchFamily="50" charset="-127"/>
              </a:rPr>
              <a:t></a:t>
            </a:r>
            <a:r>
              <a:rPr kumimoji="1" lang="en-US" altLang="ko-KR" b="1">
                <a:ea typeface="굴림" pitchFamily="50" charset="-127"/>
              </a:rPr>
              <a:t> AC * M[T]	*/</a:t>
            </a:r>
          </a:p>
          <a:p>
            <a:pPr defTabSz="762000" eaLnBrk="0" hangingPunct="0">
              <a:lnSpc>
                <a:spcPct val="90000"/>
              </a:lnSpc>
            </a:pPr>
            <a:r>
              <a:rPr kumimoji="1" lang="en-US" altLang="ko-KR" b="1">
                <a:ea typeface="굴림" pitchFamily="50" charset="-127"/>
              </a:rPr>
              <a:t>STORE  	X           /*  M[X] </a:t>
            </a:r>
            <a:r>
              <a:rPr kumimoji="1" lang="en-US" altLang="ko-KR" b="1">
                <a:latin typeface="Symbol" pitchFamily="18" charset="2"/>
                <a:ea typeface="굴림" pitchFamily="50" charset="-127"/>
              </a:rPr>
              <a:t></a:t>
            </a:r>
            <a:r>
              <a:rPr kumimoji="1" lang="en-US" altLang="ko-KR" b="1">
                <a:ea typeface="굴림" pitchFamily="50" charset="-127"/>
              </a:rPr>
              <a:t> AC   	*/</a:t>
            </a:r>
          </a:p>
        </p:txBody>
      </p:sp>
      <p:sp>
        <p:nvSpPr>
          <p:cNvPr id="647176" name="Rectangle 8"/>
          <p:cNvSpPr>
            <a:spLocks noChangeArrowheads="1"/>
          </p:cNvSpPr>
          <p:nvPr/>
        </p:nvSpPr>
        <p:spPr bwMode="auto">
          <a:xfrm>
            <a:off x="303213" y="3505200"/>
            <a:ext cx="2878993" cy="31290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85000"/>
              </a:lnSpc>
            </a:pPr>
            <a:r>
              <a:rPr kumimoji="1" lang="en-US" altLang="ko-KR" b="1">
                <a:ea typeface="굴림" pitchFamily="50" charset="-127"/>
              </a:rPr>
              <a:t> </a:t>
            </a:r>
            <a:r>
              <a:rPr kumimoji="1" lang="en-US" altLang="ko-KR" sz="2000" b="1">
                <a:ea typeface="굴림" pitchFamily="50" charset="-127"/>
              </a:rPr>
              <a:t>Zero-Address Instructions:</a:t>
            </a:r>
          </a:p>
        </p:txBody>
      </p:sp>
      <p:sp>
        <p:nvSpPr>
          <p:cNvPr id="647177" name="Rectangle 9"/>
          <p:cNvSpPr>
            <a:spLocks noChangeArrowheads="1"/>
          </p:cNvSpPr>
          <p:nvPr/>
        </p:nvSpPr>
        <p:spPr bwMode="auto">
          <a:xfrm>
            <a:off x="715963" y="3733800"/>
            <a:ext cx="4243149" cy="3005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b="1">
                <a:ea typeface="굴림" pitchFamily="50" charset="-127"/>
              </a:rPr>
              <a:t>- Can be found in a stack-organized computer</a:t>
            </a:r>
          </a:p>
        </p:txBody>
      </p:sp>
      <p:sp>
        <p:nvSpPr>
          <p:cNvPr id="647178" name="Rectangle 10"/>
          <p:cNvSpPr>
            <a:spLocks noChangeArrowheads="1"/>
          </p:cNvSpPr>
          <p:nvPr/>
        </p:nvSpPr>
        <p:spPr bwMode="auto">
          <a:xfrm>
            <a:off x="715963" y="3962400"/>
            <a:ext cx="4031104" cy="30059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90000"/>
              </a:lnSpc>
            </a:pPr>
            <a:r>
              <a:rPr kumimoji="1" lang="en-US" altLang="ko-KR" b="1">
                <a:ea typeface="굴림" pitchFamily="50" charset="-127"/>
              </a:rPr>
              <a:t>- Program to evaluate  X = (A + B) * (C + D) :</a:t>
            </a:r>
          </a:p>
        </p:txBody>
      </p:sp>
      <p:sp>
        <p:nvSpPr>
          <p:cNvPr id="647179" name="Rectangle 11"/>
          <p:cNvSpPr>
            <a:spLocks noChangeArrowheads="1"/>
          </p:cNvSpPr>
          <p:nvPr/>
        </p:nvSpPr>
        <p:spPr bwMode="auto">
          <a:xfrm>
            <a:off x="1528763" y="4419600"/>
            <a:ext cx="6396037" cy="22811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3500" tIns="25400" rIns="63500" bIns="25400">
            <a:spAutoFit/>
          </a:bodyPr>
          <a:lstStyle/>
          <a:p>
            <a:pPr defTabSz="152400" eaLnBrk="0" hangingPunct="0">
              <a:lnSpc>
                <a:spcPct val="30000"/>
              </a:lnSpc>
              <a:spcBef>
                <a:spcPct val="55000"/>
              </a:spcBef>
              <a:tabLst>
                <a:tab pos="381000" algn="l"/>
                <a:tab pos="1168400" algn="l"/>
                <a:tab pos="2362200" algn="l"/>
                <a:tab pos="4559300" algn="l"/>
              </a:tabLst>
            </a:pPr>
            <a:r>
              <a:rPr kumimoji="1" lang="en-US" altLang="ko-KR" b="1">
                <a:ea typeface="굴림" pitchFamily="50" charset="-127"/>
              </a:rPr>
              <a:t>PUSH	A	/*  TOS </a:t>
            </a:r>
            <a:r>
              <a:rPr kumimoji="1" lang="en-US" altLang="ko-KR" b="1">
                <a:latin typeface="Symbol" pitchFamily="18" charset="2"/>
                <a:ea typeface="굴림" pitchFamily="50" charset="-127"/>
              </a:rPr>
              <a:t></a:t>
            </a:r>
            <a:r>
              <a:rPr kumimoji="1" lang="en-US" altLang="ko-KR" b="1">
                <a:ea typeface="굴림" pitchFamily="50" charset="-127"/>
              </a:rPr>
              <a:t> A	*/				</a:t>
            </a:r>
          </a:p>
          <a:p>
            <a:pPr defTabSz="152400" eaLnBrk="0" hangingPunct="0">
              <a:lnSpc>
                <a:spcPct val="30000"/>
              </a:lnSpc>
              <a:spcBef>
                <a:spcPct val="55000"/>
              </a:spcBef>
              <a:tabLst>
                <a:tab pos="381000" algn="l"/>
                <a:tab pos="1168400" algn="l"/>
                <a:tab pos="2362200" algn="l"/>
                <a:tab pos="4559300" algn="l"/>
              </a:tabLst>
            </a:pPr>
            <a:r>
              <a:rPr kumimoji="1" lang="en-US" altLang="ko-KR" b="1">
                <a:ea typeface="굴림" pitchFamily="50" charset="-127"/>
              </a:rPr>
              <a:t>PUSH	B	/*  TOS </a:t>
            </a:r>
            <a:r>
              <a:rPr kumimoji="1" lang="en-US" altLang="ko-KR" b="1">
                <a:latin typeface="Symbol" pitchFamily="18" charset="2"/>
                <a:ea typeface="굴림" pitchFamily="50" charset="-127"/>
              </a:rPr>
              <a:t></a:t>
            </a:r>
            <a:r>
              <a:rPr kumimoji="1" lang="en-US" altLang="ko-KR" b="1">
                <a:ea typeface="굴림" pitchFamily="50" charset="-127"/>
              </a:rPr>
              <a:t> B	*/					</a:t>
            </a:r>
          </a:p>
          <a:p>
            <a:pPr defTabSz="152400" eaLnBrk="0" hangingPunct="0">
              <a:lnSpc>
                <a:spcPct val="30000"/>
              </a:lnSpc>
              <a:spcBef>
                <a:spcPct val="55000"/>
              </a:spcBef>
              <a:tabLst>
                <a:tab pos="381000" algn="l"/>
                <a:tab pos="1168400" algn="l"/>
                <a:tab pos="2362200" algn="l"/>
                <a:tab pos="4559300" algn="l"/>
              </a:tabLst>
            </a:pPr>
            <a:r>
              <a:rPr kumimoji="1" lang="en-US" altLang="ko-KR" b="1">
                <a:ea typeface="굴림" pitchFamily="50" charset="-127"/>
              </a:rPr>
              <a:t>ADD		/*  TOS </a:t>
            </a:r>
            <a:r>
              <a:rPr kumimoji="1" lang="en-US" altLang="ko-KR" b="1">
                <a:latin typeface="Symbol" pitchFamily="18" charset="2"/>
                <a:ea typeface="굴림" pitchFamily="50" charset="-127"/>
              </a:rPr>
              <a:t></a:t>
            </a:r>
            <a:r>
              <a:rPr kumimoji="1" lang="en-US" altLang="ko-KR" b="1">
                <a:ea typeface="굴림" pitchFamily="50" charset="-127"/>
              </a:rPr>
              <a:t> (A + B)	*/				</a:t>
            </a:r>
          </a:p>
          <a:p>
            <a:pPr defTabSz="152400" eaLnBrk="0" hangingPunct="0">
              <a:lnSpc>
                <a:spcPct val="30000"/>
              </a:lnSpc>
              <a:spcBef>
                <a:spcPct val="55000"/>
              </a:spcBef>
              <a:tabLst>
                <a:tab pos="381000" algn="l"/>
                <a:tab pos="1168400" algn="l"/>
                <a:tab pos="2362200" algn="l"/>
                <a:tab pos="4559300" algn="l"/>
              </a:tabLst>
            </a:pPr>
            <a:r>
              <a:rPr kumimoji="1" lang="en-US" altLang="ko-KR" b="1">
                <a:ea typeface="굴림" pitchFamily="50" charset="-127"/>
              </a:rPr>
              <a:t>PUSH	C	/*  TOS </a:t>
            </a:r>
            <a:r>
              <a:rPr kumimoji="1" lang="en-US" altLang="ko-KR" b="1">
                <a:latin typeface="Symbol" pitchFamily="18" charset="2"/>
                <a:ea typeface="굴림" pitchFamily="50" charset="-127"/>
              </a:rPr>
              <a:t></a:t>
            </a:r>
            <a:r>
              <a:rPr kumimoji="1" lang="en-US" altLang="ko-KR" b="1">
                <a:ea typeface="굴림" pitchFamily="50" charset="-127"/>
              </a:rPr>
              <a:t> C	*/				</a:t>
            </a:r>
          </a:p>
          <a:p>
            <a:pPr defTabSz="152400" eaLnBrk="0" hangingPunct="0">
              <a:lnSpc>
                <a:spcPct val="30000"/>
              </a:lnSpc>
              <a:spcBef>
                <a:spcPct val="55000"/>
              </a:spcBef>
              <a:tabLst>
                <a:tab pos="381000" algn="l"/>
                <a:tab pos="1168400" algn="l"/>
                <a:tab pos="2362200" algn="l"/>
                <a:tab pos="4559300" algn="l"/>
              </a:tabLst>
            </a:pPr>
            <a:r>
              <a:rPr kumimoji="1" lang="en-US" altLang="ko-KR" b="1">
                <a:ea typeface="굴림" pitchFamily="50" charset="-127"/>
              </a:rPr>
              <a:t>PUSH	D	/*  TOS </a:t>
            </a:r>
            <a:r>
              <a:rPr kumimoji="1" lang="en-US" altLang="ko-KR" b="1">
                <a:latin typeface="Symbol" pitchFamily="18" charset="2"/>
                <a:ea typeface="굴림" pitchFamily="50" charset="-127"/>
              </a:rPr>
              <a:t></a:t>
            </a:r>
            <a:r>
              <a:rPr kumimoji="1" lang="en-US" altLang="ko-KR" b="1">
                <a:ea typeface="굴림" pitchFamily="50" charset="-127"/>
              </a:rPr>
              <a:t> D	*/					</a:t>
            </a:r>
          </a:p>
          <a:p>
            <a:pPr defTabSz="152400" eaLnBrk="0" hangingPunct="0">
              <a:lnSpc>
                <a:spcPct val="30000"/>
              </a:lnSpc>
              <a:spcBef>
                <a:spcPct val="55000"/>
              </a:spcBef>
              <a:tabLst>
                <a:tab pos="381000" algn="l"/>
                <a:tab pos="1168400" algn="l"/>
                <a:tab pos="2362200" algn="l"/>
                <a:tab pos="4559300" algn="l"/>
              </a:tabLst>
            </a:pPr>
            <a:r>
              <a:rPr kumimoji="1" lang="en-US" altLang="ko-KR" b="1">
                <a:ea typeface="굴림" pitchFamily="50" charset="-127"/>
              </a:rPr>
              <a:t>ADD		/*  TOS </a:t>
            </a:r>
            <a:r>
              <a:rPr kumimoji="1" lang="en-US" altLang="ko-KR" b="1">
                <a:latin typeface="Symbol" pitchFamily="18" charset="2"/>
                <a:ea typeface="굴림" pitchFamily="50" charset="-127"/>
              </a:rPr>
              <a:t></a:t>
            </a:r>
            <a:r>
              <a:rPr kumimoji="1" lang="en-US" altLang="ko-KR" b="1">
                <a:ea typeface="굴림" pitchFamily="50" charset="-127"/>
              </a:rPr>
              <a:t> (C + D)	*/					</a:t>
            </a:r>
          </a:p>
          <a:p>
            <a:pPr defTabSz="152400" eaLnBrk="0" hangingPunct="0">
              <a:lnSpc>
                <a:spcPct val="30000"/>
              </a:lnSpc>
              <a:spcBef>
                <a:spcPct val="55000"/>
              </a:spcBef>
              <a:tabLst>
                <a:tab pos="381000" algn="l"/>
                <a:tab pos="1168400" algn="l"/>
                <a:tab pos="2362200" algn="l"/>
                <a:tab pos="4559300" algn="l"/>
              </a:tabLst>
            </a:pPr>
            <a:r>
              <a:rPr kumimoji="1" lang="en-US" altLang="ko-KR" b="1">
                <a:ea typeface="굴림" pitchFamily="50" charset="-127"/>
              </a:rPr>
              <a:t>MUL		/*  TOS </a:t>
            </a:r>
            <a:r>
              <a:rPr kumimoji="1" lang="en-US" altLang="ko-KR" b="1">
                <a:latin typeface="Symbol" pitchFamily="18" charset="2"/>
                <a:ea typeface="굴림" pitchFamily="50" charset="-127"/>
              </a:rPr>
              <a:t></a:t>
            </a:r>
            <a:r>
              <a:rPr kumimoji="1" lang="en-US" altLang="ko-KR" b="1">
                <a:ea typeface="굴림" pitchFamily="50" charset="-127"/>
              </a:rPr>
              <a:t> (C + D) * (A + B)  */  </a:t>
            </a:r>
          </a:p>
          <a:p>
            <a:pPr defTabSz="152400" eaLnBrk="0" hangingPunct="0">
              <a:lnSpc>
                <a:spcPct val="30000"/>
              </a:lnSpc>
              <a:spcBef>
                <a:spcPct val="55000"/>
              </a:spcBef>
              <a:tabLst>
                <a:tab pos="381000" algn="l"/>
                <a:tab pos="1168400" algn="l"/>
                <a:tab pos="2362200" algn="l"/>
                <a:tab pos="4559300" algn="l"/>
              </a:tabLst>
            </a:pPr>
            <a:r>
              <a:rPr kumimoji="1" lang="en-US" altLang="ko-KR" b="1">
                <a:ea typeface="굴림" pitchFamily="50" charset="-127"/>
              </a:rPr>
              <a:t>POP	X	/*  M[X] </a:t>
            </a:r>
            <a:r>
              <a:rPr kumimoji="1" lang="en-US" altLang="ko-KR" b="1">
                <a:latin typeface="Symbol" pitchFamily="18" charset="2"/>
                <a:ea typeface="굴림" pitchFamily="50" charset="-127"/>
              </a:rPr>
              <a:t></a:t>
            </a:r>
            <a:r>
              <a:rPr kumimoji="1" lang="en-US" altLang="ko-KR" b="1">
                <a:ea typeface="굴림" pitchFamily="50" charset="-127"/>
              </a:rPr>
              <a:t> TOS	*/</a:t>
            </a:r>
          </a:p>
        </p:txBody>
      </p:sp>
    </p:spTree>
    <p:extLst>
      <p:ext uri="{BB962C8B-B14F-4D97-AF65-F5344CB8AC3E}">
        <p14:creationId xmlns:p14="http://schemas.microsoft.com/office/powerpoint/2010/main" val="358155626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7709"/>
            <a:ext cx="4648200" cy="762000"/>
          </a:xfrm>
        </p:spPr>
        <p:txBody>
          <a:bodyPr/>
          <a:lstStyle/>
          <a:p>
            <a:r>
              <a:rPr lang="en-US" sz="4000" b="1" dirty="0" smtClean="0">
                <a:solidFill>
                  <a:schemeClr val="accent2">
                    <a:lumMod val="50000"/>
                  </a:schemeClr>
                </a:solidFill>
              </a:rPr>
              <a:t>Multiprocessor</a:t>
            </a:r>
            <a:endParaRPr lang="en-US" sz="4000" b="1" dirty="0">
              <a:solidFill>
                <a:schemeClr val="accent2">
                  <a:lumMod val="50000"/>
                </a:schemeClr>
              </a:solidFill>
            </a:endParaRPr>
          </a:p>
        </p:txBody>
      </p:sp>
      <p:sp>
        <p:nvSpPr>
          <p:cNvPr id="3" name="Content Placeholder 2"/>
          <p:cNvSpPr>
            <a:spLocks noGrp="1"/>
          </p:cNvSpPr>
          <p:nvPr>
            <p:ph idx="4294967295"/>
          </p:nvPr>
        </p:nvSpPr>
        <p:spPr>
          <a:xfrm>
            <a:off x="0" y="838200"/>
            <a:ext cx="9144000" cy="6019800"/>
          </a:xfrm>
          <a:prstGeom prst="rect">
            <a:avLst/>
          </a:prstGeom>
        </p:spPr>
        <p:txBody>
          <a:bodyPr>
            <a:normAutofit lnSpcReduction="10000"/>
          </a:bodyPr>
          <a:lstStyle/>
          <a:p>
            <a:r>
              <a:rPr lang="en-US" sz="2400" dirty="0"/>
              <a:t>A multiprocessor is a computer system with two or more central processing units (CPUs), with each one sharing the common main memory as well as the peripherals. This helps in simultaneous processing of programs.</a:t>
            </a:r>
          </a:p>
          <a:p>
            <a:r>
              <a:rPr lang="en-US" sz="2400" dirty="0"/>
              <a:t>The key objective of using a multiprocessor is to boost the system’s execution speed, with other objectives being fault tolerance and application matching.</a:t>
            </a:r>
          </a:p>
          <a:p>
            <a:pPr marL="0" indent="0">
              <a:buNone/>
            </a:pPr>
            <a:r>
              <a:rPr lang="en-US" sz="2400" dirty="0" smtClean="0"/>
              <a:t/>
            </a:r>
            <a:br>
              <a:rPr lang="en-US" sz="2400" dirty="0" smtClean="0"/>
            </a:br>
            <a:r>
              <a:rPr lang="en-US" sz="2400" u="sng" dirty="0"/>
              <a:t>Benefits of using a multiprocessor include:</a:t>
            </a:r>
          </a:p>
          <a:p>
            <a:r>
              <a:rPr lang="en-US" sz="2400" dirty="0"/>
              <a:t>Enhanced performance</a:t>
            </a:r>
          </a:p>
          <a:p>
            <a:r>
              <a:rPr lang="en-US" sz="2400" dirty="0"/>
              <a:t>Multiple applications</a:t>
            </a:r>
          </a:p>
          <a:p>
            <a:r>
              <a:rPr lang="en-US" sz="2400" dirty="0"/>
              <a:t>Multiple users</a:t>
            </a:r>
          </a:p>
          <a:p>
            <a:r>
              <a:rPr lang="en-US" sz="2400" dirty="0"/>
              <a:t>Multi-tasking inside an application</a:t>
            </a:r>
          </a:p>
          <a:p>
            <a:r>
              <a:rPr lang="en-US" sz="2400" dirty="0"/>
              <a:t>High throughput and/or responsiveness</a:t>
            </a:r>
          </a:p>
          <a:p>
            <a:r>
              <a:rPr lang="en-US" sz="2400" dirty="0"/>
              <a:t>Hardware sharing among CPUs</a:t>
            </a:r>
          </a:p>
          <a:p>
            <a:endParaRPr lang="en-US" sz="2400" dirty="0"/>
          </a:p>
        </p:txBody>
      </p:sp>
    </p:spTree>
    <p:extLst>
      <p:ext uri="{BB962C8B-B14F-4D97-AF65-F5344CB8AC3E}">
        <p14:creationId xmlns:p14="http://schemas.microsoft.com/office/powerpoint/2010/main" val="1684107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990600"/>
          </a:xfrm>
        </p:spPr>
        <p:txBody>
          <a:bodyPr>
            <a:noAutofit/>
          </a:bodyPr>
          <a:lstStyle/>
          <a:p>
            <a:r>
              <a:rPr lang="en-US" sz="4000" b="1" dirty="0" smtClean="0">
                <a:solidFill>
                  <a:schemeClr val="accent2">
                    <a:lumMod val="50000"/>
                  </a:schemeClr>
                </a:solidFill>
              </a:rPr>
              <a:t>Different ways of </a:t>
            </a:r>
            <a:r>
              <a:rPr lang="en-US" sz="4000" b="1" dirty="0" smtClean="0">
                <a:solidFill>
                  <a:schemeClr val="accent2">
                    <a:lumMod val="50000"/>
                  </a:schemeClr>
                </a:solidFill>
              </a:rPr>
              <a:t/>
            </a:r>
            <a:br>
              <a:rPr lang="en-US" sz="4000" b="1" dirty="0" smtClean="0">
                <a:solidFill>
                  <a:schemeClr val="accent2">
                    <a:lumMod val="50000"/>
                  </a:schemeClr>
                </a:solidFill>
              </a:rPr>
            </a:br>
            <a:r>
              <a:rPr lang="en-US" sz="4000" b="1" dirty="0" smtClean="0">
                <a:solidFill>
                  <a:schemeClr val="accent2">
                    <a:lumMod val="50000"/>
                  </a:schemeClr>
                </a:solidFill>
              </a:rPr>
              <a:t>			using a multiprocessor</a:t>
            </a:r>
            <a:endParaRPr lang="en-US" sz="4000" b="1" dirty="0">
              <a:solidFill>
                <a:schemeClr val="accent2">
                  <a:lumMod val="50000"/>
                </a:schemeClr>
              </a:solidFill>
            </a:endParaRPr>
          </a:p>
        </p:txBody>
      </p:sp>
      <p:sp>
        <p:nvSpPr>
          <p:cNvPr id="3" name="Content Placeholder 2"/>
          <p:cNvSpPr>
            <a:spLocks noGrp="1"/>
          </p:cNvSpPr>
          <p:nvPr>
            <p:ph idx="4294967295"/>
          </p:nvPr>
        </p:nvSpPr>
        <p:spPr>
          <a:xfrm>
            <a:off x="457200" y="1600201"/>
            <a:ext cx="8229600" cy="3276600"/>
          </a:xfrm>
          <a:prstGeom prst="rect">
            <a:avLst/>
          </a:prstGeom>
        </p:spPr>
        <p:txBody>
          <a:bodyPr>
            <a:normAutofit/>
          </a:bodyPr>
          <a:lstStyle/>
          <a:p>
            <a:r>
              <a:rPr lang="en-US" b="1" dirty="0" smtClean="0"/>
              <a:t>As </a:t>
            </a:r>
            <a:r>
              <a:rPr lang="en-US" b="1" dirty="0"/>
              <a:t>a uniprocessor, such as single instruction, single data (SISD)</a:t>
            </a:r>
          </a:p>
          <a:p>
            <a:r>
              <a:rPr lang="en-US" b="1" dirty="0"/>
              <a:t>Inside a single system for executing multiple, individual series of instructions in multiple perspectives, such as multiple instruction, multiple data (MIMD)</a:t>
            </a:r>
          </a:p>
          <a:p>
            <a:r>
              <a:rPr lang="en-US" b="1" dirty="0"/>
              <a:t>A single series of instructions in various perspectives, such as single instruction, multiple data (SIMD), which is usually used for vector processing</a:t>
            </a:r>
          </a:p>
          <a:p>
            <a:r>
              <a:rPr lang="en-US" b="1" dirty="0"/>
              <a:t>Multiple series of instructions in a single perspective, such as multiple instruction, single data (MISD), which is used for redundancy in failsafe systems and, occasionally, for describing hyper-threading or pipelined processors</a:t>
            </a:r>
          </a:p>
          <a:p>
            <a:endParaRPr lang="en-US" b="1" dirty="0"/>
          </a:p>
        </p:txBody>
      </p:sp>
    </p:spTree>
    <p:extLst>
      <p:ext uri="{BB962C8B-B14F-4D97-AF65-F5344CB8AC3E}">
        <p14:creationId xmlns:p14="http://schemas.microsoft.com/office/powerpoint/2010/main" val="2812137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dirty="0"/>
          </a:p>
        </p:txBody>
      </p:sp>
      <p:grpSp>
        <p:nvGrpSpPr>
          <p:cNvPr id="4" name="Group 2"/>
          <p:cNvGrpSpPr>
            <a:grpSpLocks/>
          </p:cNvGrpSpPr>
          <p:nvPr/>
        </p:nvGrpSpPr>
        <p:grpSpPr bwMode="auto">
          <a:xfrm>
            <a:off x="714375" y="2082800"/>
            <a:ext cx="8105775" cy="946150"/>
            <a:chOff x="336" y="1754"/>
            <a:chExt cx="5503" cy="596"/>
          </a:xfrm>
        </p:grpSpPr>
        <p:sp>
          <p:nvSpPr>
            <p:cNvPr id="5" name="Rectangle 3"/>
            <p:cNvSpPr>
              <a:spLocks noChangeArrowheads="1"/>
            </p:cNvSpPr>
            <p:nvPr/>
          </p:nvSpPr>
          <p:spPr bwMode="auto">
            <a:xfrm>
              <a:off x="336" y="1856"/>
              <a:ext cx="144" cy="144"/>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lgn="ctr"/>
              <a:endParaRPr kumimoji="0" lang="zh-TW" altLang="en-US" sz="2400">
                <a:solidFill>
                  <a:schemeClr val="accent1"/>
                </a:solidFill>
                <a:effectLst>
                  <a:outerShdw blurRad="38100" dist="38100" dir="2700000" algn="tl">
                    <a:srgbClr val="000000"/>
                  </a:outerShdw>
                </a:effectLst>
                <a:latin typeface="Times New Roman" pitchFamily="18" charset="0"/>
              </a:endParaRPr>
            </a:p>
          </p:txBody>
        </p:sp>
        <p:sp>
          <p:nvSpPr>
            <p:cNvPr id="6" name="Text Box 4"/>
            <p:cNvSpPr txBox="1">
              <a:spLocks noChangeArrowheads="1"/>
            </p:cNvSpPr>
            <p:nvPr/>
          </p:nvSpPr>
          <p:spPr bwMode="auto">
            <a:xfrm>
              <a:off x="566" y="1754"/>
              <a:ext cx="5273"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ltLang="zh-TW" sz="2800">
                  <a:effectLst>
                    <a:outerShdw blurRad="38100" dist="38100" dir="2700000" algn="tl">
                      <a:srgbClr val="000000"/>
                    </a:outerShdw>
                  </a:effectLst>
                  <a:latin typeface="Times New Roman" pitchFamily="18" charset="0"/>
                </a:rPr>
                <a:t>Distinguish between the three components of a computer hardware.</a:t>
              </a:r>
            </a:p>
          </p:txBody>
        </p:sp>
      </p:grpSp>
      <p:grpSp>
        <p:nvGrpSpPr>
          <p:cNvPr id="7" name="Group 5"/>
          <p:cNvGrpSpPr>
            <a:grpSpLocks/>
          </p:cNvGrpSpPr>
          <p:nvPr/>
        </p:nvGrpSpPr>
        <p:grpSpPr bwMode="auto">
          <a:xfrm>
            <a:off x="714375" y="2882900"/>
            <a:ext cx="6407150" cy="519113"/>
            <a:chOff x="432" y="602"/>
            <a:chExt cx="4036" cy="327"/>
          </a:xfrm>
        </p:grpSpPr>
        <p:sp>
          <p:nvSpPr>
            <p:cNvPr id="8" name="Rectangle 6"/>
            <p:cNvSpPr>
              <a:spLocks noChangeArrowheads="1"/>
            </p:cNvSpPr>
            <p:nvPr/>
          </p:nvSpPr>
          <p:spPr bwMode="auto">
            <a:xfrm>
              <a:off x="432" y="704"/>
              <a:ext cx="144" cy="144"/>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9" name="Text Box 7"/>
            <p:cNvSpPr txBox="1">
              <a:spLocks noChangeArrowheads="1"/>
            </p:cNvSpPr>
            <p:nvPr/>
          </p:nvSpPr>
          <p:spPr bwMode="auto">
            <a:xfrm>
              <a:off x="662" y="602"/>
              <a:ext cx="380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TW" sz="2800">
                  <a:effectLst>
                    <a:outerShdw blurRad="38100" dist="38100" dir="2700000" algn="tl">
                      <a:srgbClr val="000000"/>
                    </a:outerShdw>
                  </a:effectLst>
                  <a:latin typeface="Times New Roman" pitchFamily="18" charset="0"/>
                </a:rPr>
                <a:t>List the functionality of each component.</a:t>
              </a:r>
            </a:p>
          </p:txBody>
        </p:sp>
      </p:grpSp>
      <p:grpSp>
        <p:nvGrpSpPr>
          <p:cNvPr id="10" name="Group 8"/>
          <p:cNvGrpSpPr>
            <a:grpSpLocks/>
          </p:cNvGrpSpPr>
          <p:nvPr/>
        </p:nvGrpSpPr>
        <p:grpSpPr bwMode="auto">
          <a:xfrm>
            <a:off x="719138" y="3405188"/>
            <a:ext cx="7991475" cy="946150"/>
            <a:chOff x="432" y="602"/>
            <a:chExt cx="5733" cy="596"/>
          </a:xfrm>
        </p:grpSpPr>
        <p:sp>
          <p:nvSpPr>
            <p:cNvPr id="11" name="Rectangle 9"/>
            <p:cNvSpPr>
              <a:spLocks noChangeArrowheads="1"/>
            </p:cNvSpPr>
            <p:nvPr/>
          </p:nvSpPr>
          <p:spPr bwMode="auto">
            <a:xfrm>
              <a:off x="432" y="704"/>
              <a:ext cx="144" cy="144"/>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2" name="Text Box 10"/>
            <p:cNvSpPr txBox="1">
              <a:spLocks noChangeArrowheads="1"/>
            </p:cNvSpPr>
            <p:nvPr/>
          </p:nvSpPr>
          <p:spPr bwMode="auto">
            <a:xfrm>
              <a:off x="662" y="602"/>
              <a:ext cx="5503"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ltLang="zh-TW" sz="2800">
                  <a:effectLst>
                    <a:outerShdw blurRad="38100" dist="38100" dir="2700000" algn="tl">
                      <a:srgbClr val="000000"/>
                    </a:outerShdw>
                  </a:effectLst>
                  <a:latin typeface="Times New Roman" pitchFamily="18" charset="0"/>
                </a:rPr>
                <a:t>Understand memory addressing and calculate the number of bytes for a specified purpose.</a:t>
              </a:r>
            </a:p>
          </p:txBody>
        </p:sp>
      </p:grpSp>
      <p:sp>
        <p:nvSpPr>
          <p:cNvPr id="13" name="Text Box 14"/>
          <p:cNvSpPr txBox="1">
            <a:spLocks noChangeArrowheads="1"/>
          </p:cNvSpPr>
          <p:nvPr/>
        </p:nvSpPr>
        <p:spPr bwMode="auto">
          <a:xfrm>
            <a:off x="469900" y="990600"/>
            <a:ext cx="7751763"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TW" sz="3200" b="1" i="1">
                <a:effectLst>
                  <a:outerShdw blurRad="38100" dist="38100" dir="2700000" algn="tl">
                    <a:srgbClr val="000000"/>
                  </a:outerShdw>
                </a:effectLst>
                <a:latin typeface="Times New Roman" pitchFamily="18" charset="0"/>
              </a:rPr>
              <a:t>After reading this chapter, the reader should </a:t>
            </a:r>
            <a:br>
              <a:rPr kumimoji="0" lang="en-US" altLang="zh-TW" sz="3200" b="1" i="1">
                <a:effectLst>
                  <a:outerShdw blurRad="38100" dist="38100" dir="2700000" algn="tl">
                    <a:srgbClr val="000000"/>
                  </a:outerShdw>
                </a:effectLst>
                <a:latin typeface="Times New Roman" pitchFamily="18" charset="0"/>
              </a:rPr>
            </a:br>
            <a:r>
              <a:rPr kumimoji="0" lang="en-US" altLang="zh-TW" sz="3200" b="1" i="1">
                <a:effectLst>
                  <a:outerShdw blurRad="38100" dist="38100" dir="2700000" algn="tl">
                    <a:srgbClr val="000000"/>
                  </a:outerShdw>
                </a:effectLst>
                <a:latin typeface="Times New Roman" pitchFamily="18" charset="0"/>
              </a:rPr>
              <a:t>be able to:</a:t>
            </a:r>
          </a:p>
        </p:txBody>
      </p:sp>
      <p:sp>
        <p:nvSpPr>
          <p:cNvPr id="14" name="Text Box 16"/>
          <p:cNvSpPr txBox="1">
            <a:spLocks noChangeArrowheads="1"/>
          </p:cNvSpPr>
          <p:nvPr/>
        </p:nvSpPr>
        <p:spPr bwMode="auto">
          <a:xfrm>
            <a:off x="2700338" y="0"/>
            <a:ext cx="3198812"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TW" sz="6000" b="1" i="1">
                <a:solidFill>
                  <a:schemeClr val="hlink"/>
                </a:solidFill>
                <a:effectLst>
                  <a:outerShdw blurRad="38100" dist="38100" dir="2700000" algn="tl">
                    <a:srgbClr val="000000"/>
                  </a:outerShdw>
                </a:effectLst>
                <a:latin typeface="Times New Roman" pitchFamily="18" charset="0"/>
              </a:rPr>
              <a:t>O</a:t>
            </a:r>
            <a:r>
              <a:rPr kumimoji="0" lang="en-US" altLang="zh-TW" sz="3600" b="1" i="1">
                <a:solidFill>
                  <a:schemeClr val="hlink"/>
                </a:solidFill>
                <a:effectLst>
                  <a:outerShdw blurRad="38100" dist="38100" dir="2700000" algn="tl">
                    <a:srgbClr val="000000"/>
                  </a:outerShdw>
                </a:effectLst>
                <a:latin typeface="Times New Roman" pitchFamily="18" charset="0"/>
              </a:rPr>
              <a:t>BJECTIVES</a:t>
            </a:r>
          </a:p>
        </p:txBody>
      </p:sp>
      <p:grpSp>
        <p:nvGrpSpPr>
          <p:cNvPr id="15" name="Group 17"/>
          <p:cNvGrpSpPr>
            <a:grpSpLocks/>
          </p:cNvGrpSpPr>
          <p:nvPr/>
        </p:nvGrpSpPr>
        <p:grpSpPr bwMode="auto">
          <a:xfrm>
            <a:off x="714375" y="4357688"/>
            <a:ext cx="7573963" cy="519112"/>
            <a:chOff x="432" y="602"/>
            <a:chExt cx="4771" cy="327"/>
          </a:xfrm>
        </p:grpSpPr>
        <p:sp>
          <p:nvSpPr>
            <p:cNvPr id="16" name="Rectangle 18"/>
            <p:cNvSpPr>
              <a:spLocks noChangeArrowheads="1"/>
            </p:cNvSpPr>
            <p:nvPr/>
          </p:nvSpPr>
          <p:spPr bwMode="auto">
            <a:xfrm>
              <a:off x="432" y="704"/>
              <a:ext cx="144" cy="144"/>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17" name="Text Box 19"/>
            <p:cNvSpPr txBox="1">
              <a:spLocks noChangeArrowheads="1"/>
            </p:cNvSpPr>
            <p:nvPr/>
          </p:nvSpPr>
          <p:spPr bwMode="auto">
            <a:xfrm>
              <a:off x="662" y="602"/>
              <a:ext cx="4541"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kumimoji="0" lang="en-US" altLang="zh-TW" sz="2800">
                  <a:effectLst>
                    <a:outerShdw blurRad="38100" dist="38100" dir="2700000" algn="tl">
                      <a:srgbClr val="000000"/>
                    </a:outerShdw>
                  </a:effectLst>
                  <a:latin typeface="Times New Roman" pitchFamily="18" charset="0"/>
                </a:rPr>
                <a:t>Distinguish between different types of memories.</a:t>
              </a:r>
            </a:p>
          </p:txBody>
        </p:sp>
      </p:grpSp>
      <p:grpSp>
        <p:nvGrpSpPr>
          <p:cNvPr id="18" name="Group 20"/>
          <p:cNvGrpSpPr>
            <a:grpSpLocks/>
          </p:cNvGrpSpPr>
          <p:nvPr/>
        </p:nvGrpSpPr>
        <p:grpSpPr bwMode="auto">
          <a:xfrm>
            <a:off x="714375" y="5084763"/>
            <a:ext cx="7889875" cy="946150"/>
            <a:chOff x="432" y="602"/>
            <a:chExt cx="4790" cy="596"/>
          </a:xfrm>
        </p:grpSpPr>
        <p:sp>
          <p:nvSpPr>
            <p:cNvPr id="19" name="Rectangle 21"/>
            <p:cNvSpPr>
              <a:spLocks noChangeArrowheads="1"/>
            </p:cNvSpPr>
            <p:nvPr/>
          </p:nvSpPr>
          <p:spPr bwMode="auto">
            <a:xfrm>
              <a:off x="432" y="704"/>
              <a:ext cx="144" cy="144"/>
            </a:xfrm>
            <a:prstGeom prst="rect">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endParaRPr lang="en-US"/>
            </a:p>
          </p:txBody>
        </p:sp>
        <p:sp>
          <p:nvSpPr>
            <p:cNvPr id="20" name="Text Box 22"/>
            <p:cNvSpPr txBox="1">
              <a:spLocks noChangeArrowheads="1"/>
            </p:cNvSpPr>
            <p:nvPr/>
          </p:nvSpPr>
          <p:spPr bwMode="auto">
            <a:xfrm>
              <a:off x="662" y="602"/>
              <a:ext cx="4560" cy="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kumimoji="0" lang="en-US" altLang="zh-TW" sz="2800" dirty="0">
                  <a:effectLst>
                    <a:outerShdw blurRad="38100" dist="38100" dir="2700000" algn="tl">
                      <a:srgbClr val="000000"/>
                    </a:outerShdw>
                  </a:effectLst>
                  <a:latin typeface="Times New Roman" pitchFamily="18" charset="0"/>
                </a:rPr>
                <a:t>Understand how each input/output device works. </a:t>
              </a:r>
            </a:p>
          </p:txBody>
        </p:sp>
      </p:grpSp>
    </p:spTree>
    <p:extLst>
      <p:ext uri="{BB962C8B-B14F-4D97-AF65-F5344CB8AC3E}">
        <p14:creationId xmlns:p14="http://schemas.microsoft.com/office/powerpoint/2010/main" val="38008172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0"/>
            <a:ext cx="3352800" cy="914400"/>
          </a:xfrm>
        </p:spPr>
        <p:txBody>
          <a:bodyPr/>
          <a:lstStyle/>
          <a:p>
            <a:r>
              <a:rPr lang="en-US" sz="4400" b="1" dirty="0" smtClean="0">
                <a:solidFill>
                  <a:schemeClr val="accent2">
                    <a:lumMod val="50000"/>
                  </a:schemeClr>
                </a:solidFill>
              </a:rPr>
              <a:t>Pipelining</a:t>
            </a:r>
            <a:endParaRPr lang="en-US" sz="4400" b="1" dirty="0">
              <a:solidFill>
                <a:schemeClr val="accent2">
                  <a:lumMod val="50000"/>
                </a:schemeClr>
              </a:solidFill>
            </a:endParaRPr>
          </a:p>
        </p:txBody>
      </p:sp>
      <p:sp>
        <p:nvSpPr>
          <p:cNvPr id="3" name="Content Placeholder 2"/>
          <p:cNvSpPr>
            <a:spLocks noGrp="1"/>
          </p:cNvSpPr>
          <p:nvPr>
            <p:ph idx="4294967295"/>
          </p:nvPr>
        </p:nvSpPr>
        <p:spPr>
          <a:xfrm>
            <a:off x="0" y="1066800"/>
            <a:ext cx="9144000" cy="5791200"/>
          </a:xfrm>
          <a:prstGeom prst="rect">
            <a:avLst/>
          </a:prstGeom>
        </p:spPr>
        <p:txBody>
          <a:bodyPr>
            <a:normAutofit/>
          </a:bodyPr>
          <a:lstStyle/>
          <a:p>
            <a:r>
              <a:rPr lang="en-US" sz="2400" dirty="0"/>
              <a:t>Pipelining is the process of accumulating instruction from the processor through a pipeline. It allows storing and executing instructions in an orderly process. It is also known as </a:t>
            </a:r>
            <a:r>
              <a:rPr lang="en-US" sz="2400" b="1" dirty="0"/>
              <a:t>pipeline processing</a:t>
            </a:r>
            <a:r>
              <a:rPr lang="en-US" sz="2400" dirty="0"/>
              <a:t>.</a:t>
            </a:r>
          </a:p>
          <a:p>
            <a:r>
              <a:rPr lang="en-US" sz="2400" dirty="0"/>
              <a:t>Pipelining is a technique where multiple instructions are overlapped during execution. Pipeline is divided into stages and these stages are connected with one another to form a pipe like structure. Instructions enter from one end and exit from another end.</a:t>
            </a:r>
          </a:p>
          <a:p>
            <a:r>
              <a:rPr lang="en-US" sz="2400" dirty="0"/>
              <a:t>Pipelining increases the overall instruction throughput.</a:t>
            </a:r>
          </a:p>
          <a:p>
            <a:r>
              <a:rPr lang="en-US" sz="2400" dirty="0"/>
              <a:t>In pipeline system, each segment consists of an input register followed by a combinational circuit. The register is used to hold data and combinational circuit performs operations on it. The output of combinational circuit is applied to the input register of the next segment.</a:t>
            </a:r>
          </a:p>
          <a:p>
            <a:pPr marL="0" indent="0">
              <a:buNone/>
            </a:pPr>
            <a:endParaRPr lang="en-US" sz="2400" dirty="0"/>
          </a:p>
        </p:txBody>
      </p:sp>
    </p:spTree>
    <p:extLst>
      <p:ext uri="{BB962C8B-B14F-4D97-AF65-F5344CB8AC3E}">
        <p14:creationId xmlns:p14="http://schemas.microsoft.com/office/powerpoint/2010/main" val="37026681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lab 6\Desktop\pipelining-1.png"/>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609600" y="0"/>
            <a:ext cx="7848600" cy="318135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28600" y="4038600"/>
            <a:ext cx="8915400" cy="2308324"/>
          </a:xfrm>
          <a:prstGeom prst="rect">
            <a:avLst/>
          </a:prstGeom>
        </p:spPr>
        <p:txBody>
          <a:bodyPr wrap="square">
            <a:spAutoFit/>
          </a:bodyPr>
          <a:lstStyle/>
          <a:p>
            <a:r>
              <a:rPr lang="en-US" sz="2400" dirty="0" smtClean="0"/>
              <a:t>Pipeline system is like the modern day assembly line setup in factories. For example in a car manufacturing industry, huge assembly lines are setup and at each point, there are robotic arms to perform a certain task, and then the car moves on ahead to the next arm.</a:t>
            </a:r>
          </a:p>
          <a:p>
            <a:r>
              <a:rPr lang="en-US" sz="2400" dirty="0" smtClean="0"/>
              <a:t/>
            </a:r>
            <a:br>
              <a:rPr lang="en-US" sz="2400" dirty="0" smtClean="0"/>
            </a:br>
            <a:endParaRPr lang="en-US" sz="2400" dirty="0"/>
          </a:p>
        </p:txBody>
      </p:sp>
    </p:spTree>
    <p:extLst>
      <p:ext uri="{BB962C8B-B14F-4D97-AF65-F5344CB8AC3E}">
        <p14:creationId xmlns:p14="http://schemas.microsoft.com/office/powerpoint/2010/main" val="3877321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100" y="0"/>
            <a:ext cx="5105400" cy="838200"/>
          </a:xfrm>
        </p:spPr>
        <p:txBody>
          <a:bodyPr/>
          <a:lstStyle/>
          <a:p>
            <a:r>
              <a:rPr lang="en-US" sz="4400" b="1" dirty="0" smtClean="0">
                <a:solidFill>
                  <a:schemeClr val="accent2">
                    <a:lumMod val="50000"/>
                  </a:schemeClr>
                </a:solidFill>
              </a:rPr>
              <a:t>MIMD Computers</a:t>
            </a:r>
            <a:endParaRPr lang="en-US" sz="4400" b="1" dirty="0">
              <a:solidFill>
                <a:schemeClr val="accent2">
                  <a:lumMod val="50000"/>
                </a:schemeClr>
              </a:solidFill>
            </a:endParaRPr>
          </a:p>
        </p:txBody>
      </p:sp>
      <p:sp>
        <p:nvSpPr>
          <p:cNvPr id="3" name="Content Placeholder 2"/>
          <p:cNvSpPr>
            <a:spLocks noGrp="1"/>
          </p:cNvSpPr>
          <p:nvPr>
            <p:ph idx="4294967295"/>
          </p:nvPr>
        </p:nvSpPr>
        <p:spPr>
          <a:xfrm>
            <a:off x="0" y="762000"/>
            <a:ext cx="9144000" cy="6096000"/>
          </a:xfrm>
          <a:prstGeom prst="rect">
            <a:avLst/>
          </a:prstGeom>
        </p:spPr>
        <p:txBody>
          <a:bodyPr>
            <a:normAutofit/>
          </a:bodyPr>
          <a:lstStyle/>
          <a:p>
            <a:pPr marL="0" indent="0">
              <a:buNone/>
            </a:pPr>
            <a:r>
              <a:rPr lang="en-US" sz="2400" dirty="0"/>
              <a:t>MIMD computers are consisting of 'n' processing units; each with its own stream of instruction and each processing unit operate on unit operates on a different piece of data. MIMD is the most powerful computer system that covers the range of multiprocessor systems. The block diagram </a:t>
            </a:r>
            <a:r>
              <a:rPr lang="en-US" sz="2400" dirty="0" smtClean="0"/>
              <a:t>of </a:t>
            </a:r>
            <a:r>
              <a:rPr lang="en-US" sz="2400" dirty="0"/>
              <a:t>MIMD computer is shown</a:t>
            </a:r>
            <a:r>
              <a:rPr lang="en-US" sz="2400" dirty="0" smtClean="0"/>
              <a:t>.</a:t>
            </a:r>
          </a:p>
          <a:p>
            <a:pPr marL="0" indent="0">
              <a:buNone/>
            </a:pPr>
            <a:endParaRPr lang="en-US" sz="2400" dirty="0"/>
          </a:p>
        </p:txBody>
      </p:sp>
      <p:pic>
        <p:nvPicPr>
          <p:cNvPr id="2050" name="Picture 2" descr="C:\Users\lab 6\Desktop\MIMD-Comput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048000"/>
            <a:ext cx="8229600" cy="3488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622662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1564"/>
            <a:ext cx="5029200" cy="762000"/>
          </a:xfrm>
        </p:spPr>
        <p:txBody>
          <a:bodyPr/>
          <a:lstStyle/>
          <a:p>
            <a:r>
              <a:rPr lang="en-US" sz="4800" b="1" dirty="0" smtClean="0">
                <a:solidFill>
                  <a:schemeClr val="accent2">
                    <a:lumMod val="50000"/>
                  </a:schemeClr>
                </a:solidFill>
              </a:rPr>
              <a:t>SIMD Computers</a:t>
            </a:r>
            <a:endParaRPr lang="en-US" sz="4800" b="1" dirty="0">
              <a:solidFill>
                <a:schemeClr val="accent2">
                  <a:lumMod val="50000"/>
                </a:schemeClr>
              </a:solidFill>
            </a:endParaRPr>
          </a:p>
        </p:txBody>
      </p:sp>
      <p:sp>
        <p:nvSpPr>
          <p:cNvPr id="3" name="Content Placeholder 2"/>
          <p:cNvSpPr>
            <a:spLocks noGrp="1"/>
          </p:cNvSpPr>
          <p:nvPr>
            <p:ph idx="4294967295"/>
          </p:nvPr>
        </p:nvSpPr>
        <p:spPr>
          <a:xfrm>
            <a:off x="0" y="914400"/>
            <a:ext cx="9144000" cy="5943600"/>
          </a:xfrm>
          <a:prstGeom prst="rect">
            <a:avLst/>
          </a:prstGeom>
        </p:spPr>
        <p:txBody>
          <a:bodyPr>
            <a:normAutofit/>
          </a:bodyPr>
          <a:lstStyle/>
          <a:p>
            <a:r>
              <a:rPr lang="en-US" sz="2400" dirty="0"/>
              <a:t>SIMD computers are consisting of ‘n' processing units receiving a single stream of instruction from a central </a:t>
            </a:r>
            <a:r>
              <a:rPr lang="en-US" sz="2400" dirty="0">
                <a:hlinkClick r:id="rId2" tooltip="control unit"/>
              </a:rPr>
              <a:t>control unit</a:t>
            </a:r>
            <a:r>
              <a:rPr lang="en-US" sz="2400" dirty="0"/>
              <a:t> and each processing unit operates on a different piece of data. Most SIMD computers operate synchronously using a single global dock. The block diagram of SIMD computer is shown below:</a:t>
            </a:r>
          </a:p>
          <a:p>
            <a:r>
              <a:rPr lang="en-US" sz="2400" dirty="0"/>
              <a:t>                     </a:t>
            </a:r>
          </a:p>
          <a:p>
            <a:pPr marL="0" indent="0">
              <a:buNone/>
            </a:pPr>
            <a:endParaRPr lang="en-US" sz="2400" dirty="0"/>
          </a:p>
        </p:txBody>
      </p:sp>
      <p:pic>
        <p:nvPicPr>
          <p:cNvPr id="1026" name="Picture 2" descr="C:\Users\lab 6\Desktop\SIMD-Compu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971800"/>
            <a:ext cx="7315200" cy="350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178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924800" cy="1143000"/>
          </a:xfrm>
        </p:spPr>
        <p:txBody>
          <a:bodyPr/>
          <a:lstStyle/>
          <a:p>
            <a:endParaRPr lang="en-US" dirty="0"/>
          </a:p>
        </p:txBody>
      </p:sp>
      <p:sp>
        <p:nvSpPr>
          <p:cNvPr id="3" name="Content Placeholder 2"/>
          <p:cNvSpPr>
            <a:spLocks noGrp="1"/>
          </p:cNvSpPr>
          <p:nvPr>
            <p:ph sz="quarter" idx="13"/>
          </p:nvPr>
        </p:nvSpPr>
        <p:spPr>
          <a:xfrm>
            <a:off x="762000" y="2743200"/>
            <a:ext cx="7924800" cy="4114800"/>
          </a:xfrm>
        </p:spPr>
        <p:txBody>
          <a:bodyPr>
            <a:normAutofit/>
          </a:bodyPr>
          <a:lstStyle/>
          <a:p>
            <a:pPr marL="0" indent="0">
              <a:buNone/>
            </a:pPr>
            <a:r>
              <a:rPr lang="en-US" sz="4800" b="1" dirty="0" smtClean="0">
                <a:solidFill>
                  <a:schemeClr val="tx2">
                    <a:lumMod val="60000"/>
                    <a:lumOff val="40000"/>
                  </a:schemeClr>
                </a:solidFill>
              </a:rPr>
              <a:t>		</a:t>
            </a:r>
            <a:r>
              <a:rPr lang="en-US" sz="4800" b="1" i="1" dirty="0" smtClean="0">
                <a:solidFill>
                  <a:schemeClr val="tx2">
                    <a:lumMod val="60000"/>
                    <a:lumOff val="40000"/>
                  </a:schemeClr>
                </a:solidFill>
                <a:effectLst>
                  <a:outerShdw blurRad="38100" dist="38100" dir="2700000" algn="tl">
                    <a:srgbClr val="000000">
                      <a:alpha val="43137"/>
                    </a:srgbClr>
                  </a:outerShdw>
                </a:effectLst>
              </a:rPr>
              <a:t>THANK YOU</a:t>
            </a:r>
            <a:endParaRPr lang="en-US" sz="4800" b="1" i="1" dirty="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219072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3"/>
          </p:nvPr>
        </p:nvSpPr>
        <p:spPr/>
        <p:txBody>
          <a:bodyPr/>
          <a:lstStyle/>
          <a:p>
            <a:endParaRPr lang="en-US"/>
          </a:p>
        </p:txBody>
      </p:sp>
      <p:pic>
        <p:nvPicPr>
          <p:cNvPr id="1026" name="Picture 2" descr="C:\Users\acer2\Downloads\computer-hardware-and-its-components-4-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855"/>
            <a:ext cx="9144000" cy="6844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74919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8382000" cy="1447800"/>
          </a:xfrm>
        </p:spPr>
        <p:txBody>
          <a:bodyPr/>
          <a:lstStyle/>
          <a:p>
            <a:r>
              <a:rPr lang="en-US" sz="4000" b="1" u="sng" dirty="0" smtClean="0">
                <a:solidFill>
                  <a:schemeClr val="accent2">
                    <a:lumMod val="50000"/>
                  </a:schemeClr>
                </a:solidFill>
              </a:rPr>
              <a:t>GENERAL REGISTER ORGANISATION</a:t>
            </a:r>
            <a:endParaRPr lang="en-US" sz="4000" b="1" u="sng" dirty="0">
              <a:solidFill>
                <a:schemeClr val="accent2">
                  <a:lumMod val="50000"/>
                </a:schemeClr>
              </a:solidFill>
            </a:endParaRPr>
          </a:p>
        </p:txBody>
      </p:sp>
      <p:pic>
        <p:nvPicPr>
          <p:cNvPr id="137" name="Content Placeholder 136" descr="Screen Clipping"/>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914400" y="1295400"/>
            <a:ext cx="7696200" cy="5181600"/>
          </a:xfrm>
        </p:spPr>
      </p:pic>
    </p:spTree>
    <p:extLst>
      <p:ext uri="{BB962C8B-B14F-4D97-AF65-F5344CB8AC3E}">
        <p14:creationId xmlns:p14="http://schemas.microsoft.com/office/powerpoint/2010/main" val="273236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7086600" cy="944562"/>
          </a:xfrm>
        </p:spPr>
        <p:txBody>
          <a:bodyPr/>
          <a:lstStyle/>
          <a:p>
            <a:r>
              <a:rPr lang="en-US" altLang="ko-KR" sz="4000" b="1" dirty="0">
                <a:solidFill>
                  <a:schemeClr val="accent2">
                    <a:lumMod val="50000"/>
                  </a:schemeClr>
                </a:solidFill>
                <a:ea typeface="굴림" pitchFamily="50" charset="-127"/>
              </a:rPr>
              <a:t>ADDRESSING  MODES</a:t>
            </a:r>
            <a:endParaRPr lang="en-US" sz="4000" b="1" dirty="0">
              <a:solidFill>
                <a:schemeClr val="accent2">
                  <a:lumMod val="50000"/>
                </a:schemeClr>
              </a:solidFill>
            </a:endParaRPr>
          </a:p>
        </p:txBody>
      </p:sp>
      <p:sp>
        <p:nvSpPr>
          <p:cNvPr id="3" name="Content Placeholder 2"/>
          <p:cNvSpPr>
            <a:spLocks noGrp="1"/>
          </p:cNvSpPr>
          <p:nvPr>
            <p:ph sz="quarter" idx="13"/>
          </p:nvPr>
        </p:nvSpPr>
        <p:spPr/>
        <p:txBody>
          <a:bodyPr>
            <a:normAutofit lnSpcReduction="10000"/>
          </a:bodyPr>
          <a:lstStyle/>
          <a:p>
            <a:pPr defTabSz="762000" eaLnBrk="0" hangingPunct="0">
              <a:lnSpc>
                <a:spcPct val="91000"/>
              </a:lnSpc>
              <a:spcBef>
                <a:spcPct val="45000"/>
              </a:spcBef>
            </a:pPr>
            <a:r>
              <a:rPr kumimoji="1" lang="en-US" altLang="ko-KR" sz="1800" b="1" dirty="0">
                <a:ea typeface="굴림" pitchFamily="50" charset="-127"/>
              </a:rPr>
              <a:t>Addressing Modes:</a:t>
            </a:r>
          </a:p>
          <a:p>
            <a:pPr defTabSz="762000" eaLnBrk="0" hangingPunct="0">
              <a:lnSpc>
                <a:spcPct val="50000"/>
              </a:lnSpc>
              <a:spcBef>
                <a:spcPct val="45000"/>
              </a:spcBef>
            </a:pPr>
            <a:endParaRPr kumimoji="1" lang="en-US" altLang="ko-KR" sz="1800" b="1" dirty="0">
              <a:ea typeface="굴림" pitchFamily="50" charset="-127"/>
            </a:endParaRPr>
          </a:p>
          <a:p>
            <a:pPr defTabSz="762000" eaLnBrk="0" hangingPunct="0">
              <a:lnSpc>
                <a:spcPct val="50000"/>
              </a:lnSpc>
              <a:spcBef>
                <a:spcPct val="45000"/>
              </a:spcBef>
            </a:pPr>
            <a:r>
              <a:rPr kumimoji="1" lang="en-US" altLang="ko-KR" sz="1800" b="1" dirty="0">
                <a:ea typeface="굴림" pitchFamily="50" charset="-127"/>
              </a:rPr>
              <a:t>      * Specifies a rule for interpreting or modifying the </a:t>
            </a:r>
          </a:p>
          <a:p>
            <a:pPr defTabSz="762000" eaLnBrk="0" hangingPunct="0">
              <a:lnSpc>
                <a:spcPct val="50000"/>
              </a:lnSpc>
              <a:spcBef>
                <a:spcPct val="45000"/>
              </a:spcBef>
            </a:pPr>
            <a:r>
              <a:rPr kumimoji="1" lang="en-US" altLang="ko-KR" sz="1800" b="1" dirty="0">
                <a:ea typeface="굴림" pitchFamily="50" charset="-127"/>
              </a:rPr>
              <a:t>         address field of the instruction (before the operand </a:t>
            </a:r>
          </a:p>
          <a:p>
            <a:pPr defTabSz="762000" eaLnBrk="0" hangingPunct="0">
              <a:lnSpc>
                <a:spcPct val="50000"/>
              </a:lnSpc>
              <a:spcBef>
                <a:spcPct val="45000"/>
              </a:spcBef>
            </a:pPr>
            <a:r>
              <a:rPr kumimoji="1" lang="en-US" altLang="ko-KR" sz="1800" b="1" dirty="0">
                <a:ea typeface="굴림" pitchFamily="50" charset="-127"/>
              </a:rPr>
              <a:t>         is actually referenced)</a:t>
            </a:r>
          </a:p>
          <a:p>
            <a:pPr defTabSz="762000" eaLnBrk="0" hangingPunct="0">
              <a:lnSpc>
                <a:spcPct val="50000"/>
              </a:lnSpc>
              <a:spcBef>
                <a:spcPct val="45000"/>
              </a:spcBef>
            </a:pPr>
            <a:r>
              <a:rPr kumimoji="1" lang="en-US" altLang="ko-KR" sz="1800" b="1" dirty="0">
                <a:ea typeface="굴림" pitchFamily="50" charset="-127"/>
              </a:rPr>
              <a:t>  </a:t>
            </a:r>
          </a:p>
          <a:p>
            <a:pPr defTabSz="762000" eaLnBrk="0" hangingPunct="0">
              <a:lnSpc>
                <a:spcPct val="50000"/>
              </a:lnSpc>
              <a:spcBef>
                <a:spcPct val="45000"/>
              </a:spcBef>
            </a:pPr>
            <a:r>
              <a:rPr kumimoji="1" lang="en-US" altLang="ko-KR" sz="1800" b="1" dirty="0">
                <a:ea typeface="굴림" pitchFamily="50" charset="-127"/>
              </a:rPr>
              <a:t>      * Variety of addressing modes </a:t>
            </a:r>
          </a:p>
          <a:p>
            <a:pPr defTabSz="762000" eaLnBrk="0" hangingPunct="0">
              <a:lnSpc>
                <a:spcPct val="50000"/>
              </a:lnSpc>
              <a:spcBef>
                <a:spcPct val="45000"/>
              </a:spcBef>
            </a:pPr>
            <a:endParaRPr kumimoji="1" lang="en-US" altLang="ko-KR" sz="1800" b="1" dirty="0">
              <a:ea typeface="굴림" pitchFamily="50" charset="-127"/>
            </a:endParaRPr>
          </a:p>
          <a:p>
            <a:pPr defTabSz="762000" eaLnBrk="0" hangingPunct="0">
              <a:lnSpc>
                <a:spcPct val="50000"/>
              </a:lnSpc>
              <a:spcBef>
                <a:spcPct val="45000"/>
              </a:spcBef>
            </a:pPr>
            <a:r>
              <a:rPr kumimoji="1" lang="en-US" altLang="ko-KR" sz="1800" b="1" dirty="0">
                <a:ea typeface="굴림" pitchFamily="50" charset="-127"/>
              </a:rPr>
              <a:t>              - to give programming flexibility to the user</a:t>
            </a:r>
          </a:p>
          <a:p>
            <a:pPr defTabSz="762000" eaLnBrk="0" hangingPunct="0">
              <a:lnSpc>
                <a:spcPct val="50000"/>
              </a:lnSpc>
              <a:spcBef>
                <a:spcPct val="45000"/>
              </a:spcBef>
            </a:pPr>
            <a:r>
              <a:rPr kumimoji="1" lang="en-US" altLang="ko-KR" sz="1800" b="1" dirty="0">
                <a:ea typeface="굴림" pitchFamily="50" charset="-127"/>
              </a:rPr>
              <a:t>              - to use the bits in the address field of the</a:t>
            </a:r>
          </a:p>
          <a:p>
            <a:pPr defTabSz="762000" eaLnBrk="0" hangingPunct="0">
              <a:lnSpc>
                <a:spcPct val="50000"/>
              </a:lnSpc>
              <a:spcBef>
                <a:spcPct val="45000"/>
              </a:spcBef>
            </a:pPr>
            <a:r>
              <a:rPr kumimoji="1" lang="en-US" altLang="ko-KR" sz="1800" b="1" dirty="0">
                <a:ea typeface="굴림" pitchFamily="50" charset="-127"/>
              </a:rPr>
              <a:t>                instruction efficiently </a:t>
            </a:r>
          </a:p>
          <a:p>
            <a:pPr defTabSz="762000" eaLnBrk="0" hangingPunct="0">
              <a:lnSpc>
                <a:spcPct val="50000"/>
              </a:lnSpc>
              <a:spcBef>
                <a:spcPct val="45000"/>
              </a:spcBef>
            </a:pPr>
            <a:r>
              <a:rPr kumimoji="1" lang="en-US" altLang="ko-KR" sz="1800" b="1" dirty="0">
                <a:ea typeface="굴림" pitchFamily="50" charset="-127"/>
              </a:rPr>
              <a:t>              </a:t>
            </a:r>
          </a:p>
          <a:p>
            <a:endParaRPr lang="en-US" b="1" dirty="0"/>
          </a:p>
        </p:txBody>
      </p:sp>
    </p:spTree>
    <p:extLst>
      <p:ext uri="{BB962C8B-B14F-4D97-AF65-F5344CB8AC3E}">
        <p14:creationId xmlns:p14="http://schemas.microsoft.com/office/powerpoint/2010/main" val="1700361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b="1" dirty="0"/>
          </a:p>
        </p:txBody>
      </p:sp>
      <p:sp>
        <p:nvSpPr>
          <p:cNvPr id="649218" name="Rectangle 2"/>
          <p:cNvSpPr>
            <a:spLocks noGrp="1" noChangeArrowheads="1"/>
          </p:cNvSpPr>
          <p:nvPr>
            <p:ph type="title"/>
          </p:nvPr>
        </p:nvSpPr>
        <p:spPr>
          <a:xfrm>
            <a:off x="838200" y="-128299"/>
            <a:ext cx="6916738" cy="795338"/>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200" b="1" u="sng" dirty="0">
                <a:solidFill>
                  <a:schemeClr val="accent2">
                    <a:lumMod val="50000"/>
                  </a:schemeClr>
                </a:solidFill>
                <a:ea typeface="굴림" pitchFamily="50" charset="-127"/>
              </a:rPr>
              <a:t>TYPES  OF  ADDRESSING  MODES</a:t>
            </a:r>
          </a:p>
        </p:txBody>
      </p:sp>
      <p:sp>
        <p:nvSpPr>
          <p:cNvPr id="649219" name="Rectangle 3"/>
          <p:cNvSpPr>
            <a:spLocks noChangeArrowheads="1"/>
          </p:cNvSpPr>
          <p:nvPr/>
        </p:nvSpPr>
        <p:spPr bwMode="auto">
          <a:xfrm>
            <a:off x="547255" y="838200"/>
            <a:ext cx="8229600" cy="57753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3500" tIns="25400" rIns="63500" bIns="25400">
            <a:spAutoFit/>
          </a:bodyPr>
          <a:lstStyle/>
          <a:p>
            <a:pPr defTabSz="762000" eaLnBrk="0" hangingPunct="0">
              <a:lnSpc>
                <a:spcPct val="85000"/>
              </a:lnSpc>
            </a:pPr>
            <a:r>
              <a:rPr kumimoji="1" lang="en-US" altLang="ko-KR" sz="2000" b="1" dirty="0">
                <a:ea typeface="굴림" pitchFamily="50" charset="-127"/>
              </a:rPr>
              <a:t>Implied Mode</a:t>
            </a:r>
          </a:p>
          <a:p>
            <a:pPr defTabSz="762000" eaLnBrk="0" hangingPunct="0">
              <a:lnSpc>
                <a:spcPct val="90000"/>
              </a:lnSpc>
            </a:pPr>
            <a:r>
              <a:rPr kumimoji="1" lang="en-US" altLang="ko-KR" b="1" dirty="0">
                <a:ea typeface="굴림" pitchFamily="50" charset="-127"/>
              </a:rPr>
              <a:t>	</a:t>
            </a:r>
            <a:r>
              <a:rPr kumimoji="1" lang="en-US" altLang="ko-KR" sz="2000" b="1" dirty="0">
                <a:ea typeface="굴림" pitchFamily="50" charset="-127"/>
              </a:rPr>
              <a:t>Address of the operands are specified implicitly </a:t>
            </a:r>
          </a:p>
          <a:p>
            <a:pPr defTabSz="762000" eaLnBrk="0" hangingPunct="0">
              <a:lnSpc>
                <a:spcPct val="90000"/>
              </a:lnSpc>
            </a:pPr>
            <a:r>
              <a:rPr kumimoji="1" lang="en-US" altLang="ko-KR" sz="2000" b="1" dirty="0">
                <a:ea typeface="굴림" pitchFamily="50" charset="-127"/>
              </a:rPr>
              <a:t>	in the definition of the instruction</a:t>
            </a:r>
          </a:p>
          <a:p>
            <a:pPr defTabSz="762000" eaLnBrk="0" hangingPunct="0">
              <a:lnSpc>
                <a:spcPct val="90000"/>
              </a:lnSpc>
            </a:pPr>
            <a:r>
              <a:rPr kumimoji="1" lang="en-US" altLang="ko-KR" sz="2000" b="1" dirty="0">
                <a:ea typeface="굴림" pitchFamily="50" charset="-127"/>
              </a:rPr>
              <a:t>       	- No need to specify address in the instruction</a:t>
            </a:r>
          </a:p>
          <a:p>
            <a:pPr defTabSz="762000" eaLnBrk="0" hangingPunct="0">
              <a:lnSpc>
                <a:spcPct val="90000"/>
              </a:lnSpc>
            </a:pPr>
            <a:r>
              <a:rPr kumimoji="1" lang="en-US" altLang="ko-KR" sz="2000" b="1" dirty="0">
                <a:ea typeface="굴림" pitchFamily="50" charset="-127"/>
              </a:rPr>
              <a:t>       	- EA = AC, or EA = Stack[SP</a:t>
            </a:r>
            <a:r>
              <a:rPr kumimoji="1" lang="en-US" altLang="ko-KR" b="1" dirty="0">
                <a:ea typeface="굴림" pitchFamily="50" charset="-127"/>
              </a:rPr>
              <a:t>],                EA: Effective Address.</a:t>
            </a:r>
          </a:p>
          <a:p>
            <a:pPr defTabSz="762000" eaLnBrk="0" hangingPunct="0">
              <a:lnSpc>
                <a:spcPct val="90000"/>
              </a:lnSpc>
            </a:pPr>
            <a:endParaRPr kumimoji="1" lang="en-US" altLang="ko-KR" b="1" dirty="0">
              <a:ea typeface="굴림" pitchFamily="50" charset="-127"/>
            </a:endParaRPr>
          </a:p>
          <a:p>
            <a:pPr defTabSz="762000" eaLnBrk="0" hangingPunct="0">
              <a:lnSpc>
                <a:spcPct val="90000"/>
              </a:lnSpc>
            </a:pPr>
            <a:r>
              <a:rPr kumimoji="1" lang="en-US" altLang="ko-KR" sz="2000" b="1" dirty="0">
                <a:ea typeface="굴림" pitchFamily="50" charset="-127"/>
              </a:rPr>
              <a:t>Immediate Mode</a:t>
            </a:r>
          </a:p>
          <a:p>
            <a:pPr defTabSz="762000" eaLnBrk="0" hangingPunct="0">
              <a:lnSpc>
                <a:spcPct val="90000"/>
              </a:lnSpc>
            </a:pPr>
            <a:r>
              <a:rPr kumimoji="1" lang="en-US" altLang="ko-KR" sz="2000" b="1" dirty="0">
                <a:ea typeface="굴림" pitchFamily="50" charset="-127"/>
              </a:rPr>
              <a:t>	Instead of specifying the address of the operand,</a:t>
            </a:r>
          </a:p>
          <a:p>
            <a:pPr defTabSz="762000" eaLnBrk="0" hangingPunct="0">
              <a:lnSpc>
                <a:spcPct val="90000"/>
              </a:lnSpc>
            </a:pPr>
            <a:r>
              <a:rPr kumimoji="1" lang="en-US" altLang="ko-KR" sz="2000" b="1" dirty="0">
                <a:ea typeface="굴림" pitchFamily="50" charset="-127"/>
              </a:rPr>
              <a:t>    	operand itself is specified</a:t>
            </a:r>
          </a:p>
          <a:p>
            <a:pPr defTabSz="762000" eaLnBrk="0" hangingPunct="0">
              <a:lnSpc>
                <a:spcPct val="90000"/>
              </a:lnSpc>
            </a:pPr>
            <a:r>
              <a:rPr kumimoji="1" lang="en-US" altLang="ko-KR" sz="2000" b="1" dirty="0">
                <a:ea typeface="굴림" pitchFamily="50" charset="-127"/>
              </a:rPr>
              <a:t>          	 - No need to specify address in the instruction</a:t>
            </a:r>
          </a:p>
          <a:p>
            <a:pPr defTabSz="762000" eaLnBrk="0" hangingPunct="0">
              <a:lnSpc>
                <a:spcPct val="90000"/>
              </a:lnSpc>
            </a:pPr>
            <a:r>
              <a:rPr kumimoji="1" lang="en-US" altLang="ko-KR" sz="2000" b="1" dirty="0">
                <a:ea typeface="굴림" pitchFamily="50" charset="-127"/>
              </a:rPr>
              <a:t>           	- However, operand itself needs to be specified</a:t>
            </a:r>
          </a:p>
          <a:p>
            <a:pPr defTabSz="762000" eaLnBrk="0" hangingPunct="0">
              <a:lnSpc>
                <a:spcPct val="90000"/>
              </a:lnSpc>
            </a:pPr>
            <a:r>
              <a:rPr kumimoji="1" lang="en-US" altLang="ko-KR" sz="2000" b="1" dirty="0">
                <a:ea typeface="굴림" pitchFamily="50" charset="-127"/>
              </a:rPr>
              <a:t>           	- Sometimes, require more bits than the address</a:t>
            </a:r>
          </a:p>
          <a:p>
            <a:pPr defTabSz="762000" eaLnBrk="0" hangingPunct="0">
              <a:lnSpc>
                <a:spcPct val="90000"/>
              </a:lnSpc>
            </a:pPr>
            <a:r>
              <a:rPr kumimoji="1" lang="en-US" altLang="ko-KR" sz="2000" b="1" dirty="0">
                <a:ea typeface="굴림" pitchFamily="50" charset="-127"/>
              </a:rPr>
              <a:t>           	- Fast to acquire an operand</a:t>
            </a:r>
          </a:p>
          <a:p>
            <a:pPr defTabSz="762000" eaLnBrk="0" hangingPunct="0">
              <a:lnSpc>
                <a:spcPct val="90000"/>
              </a:lnSpc>
            </a:pPr>
            <a:endParaRPr kumimoji="1" lang="en-US" altLang="ko-KR" sz="2000" b="1" dirty="0">
              <a:ea typeface="굴림" pitchFamily="50" charset="-127"/>
            </a:endParaRPr>
          </a:p>
          <a:p>
            <a:pPr defTabSz="762000" eaLnBrk="0" hangingPunct="0">
              <a:lnSpc>
                <a:spcPct val="90000"/>
              </a:lnSpc>
            </a:pPr>
            <a:r>
              <a:rPr kumimoji="1" lang="en-US" altLang="ko-KR" sz="2000" b="1" dirty="0">
                <a:ea typeface="굴림" pitchFamily="50" charset="-127"/>
              </a:rPr>
              <a:t>Register Mode</a:t>
            </a:r>
          </a:p>
          <a:p>
            <a:pPr defTabSz="762000" eaLnBrk="0" hangingPunct="0">
              <a:lnSpc>
                <a:spcPct val="90000"/>
              </a:lnSpc>
            </a:pPr>
            <a:r>
              <a:rPr kumimoji="1" lang="en-US" altLang="ko-KR" sz="2000" b="1" dirty="0">
                <a:ea typeface="굴림" pitchFamily="50" charset="-127"/>
              </a:rPr>
              <a:t>    	Address specified in the instruction is the register address</a:t>
            </a:r>
          </a:p>
          <a:p>
            <a:pPr defTabSz="762000" eaLnBrk="0" hangingPunct="0">
              <a:lnSpc>
                <a:spcPct val="90000"/>
              </a:lnSpc>
            </a:pPr>
            <a:r>
              <a:rPr kumimoji="1" lang="en-US" altLang="ko-KR" sz="2000" b="1" dirty="0">
                <a:ea typeface="굴림" pitchFamily="50" charset="-127"/>
              </a:rPr>
              <a:t>           	- Designated operand need to be in a register</a:t>
            </a:r>
          </a:p>
          <a:p>
            <a:pPr defTabSz="762000" eaLnBrk="0" hangingPunct="0">
              <a:lnSpc>
                <a:spcPct val="90000"/>
              </a:lnSpc>
            </a:pPr>
            <a:r>
              <a:rPr kumimoji="1" lang="en-US" altLang="ko-KR" sz="2000" b="1" dirty="0">
                <a:ea typeface="굴림" pitchFamily="50" charset="-127"/>
              </a:rPr>
              <a:t>           	- Shorter address than the memory address</a:t>
            </a:r>
          </a:p>
          <a:p>
            <a:pPr defTabSz="762000" eaLnBrk="0" hangingPunct="0">
              <a:lnSpc>
                <a:spcPct val="90000"/>
              </a:lnSpc>
            </a:pPr>
            <a:r>
              <a:rPr kumimoji="1" lang="en-US" altLang="ko-KR" sz="2000" b="1" dirty="0">
                <a:ea typeface="굴림" pitchFamily="50" charset="-127"/>
              </a:rPr>
              <a:t>           	- Saving address field in the instruction</a:t>
            </a:r>
          </a:p>
          <a:p>
            <a:pPr defTabSz="762000" eaLnBrk="0" hangingPunct="0">
              <a:lnSpc>
                <a:spcPct val="90000"/>
              </a:lnSpc>
            </a:pPr>
            <a:r>
              <a:rPr kumimoji="1" lang="en-US" altLang="ko-KR" sz="2000" b="1" dirty="0">
                <a:ea typeface="굴림" pitchFamily="50" charset="-127"/>
              </a:rPr>
              <a:t>           	- Faster to acquire an operand than the memory addressing</a:t>
            </a:r>
          </a:p>
          <a:p>
            <a:pPr defTabSz="762000" eaLnBrk="0" hangingPunct="0">
              <a:lnSpc>
                <a:spcPct val="90000"/>
              </a:lnSpc>
            </a:pPr>
            <a:r>
              <a:rPr kumimoji="1" lang="en-US" altLang="ko-KR" sz="2000" b="1" dirty="0">
                <a:ea typeface="굴림" pitchFamily="50" charset="-127"/>
              </a:rPr>
              <a:t>           	- EA = IR(R)  (IR(R): Register field of IR)</a:t>
            </a:r>
          </a:p>
        </p:txBody>
      </p:sp>
    </p:spTree>
    <p:extLst>
      <p:ext uri="{BB962C8B-B14F-4D97-AF65-F5344CB8AC3E}">
        <p14:creationId xmlns:p14="http://schemas.microsoft.com/office/powerpoint/2010/main" val="322892036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xfrm>
            <a:off x="609600" y="6661150"/>
            <a:ext cx="2895600" cy="365125"/>
          </a:xfrm>
        </p:spPr>
        <p:txBody>
          <a:bodyPr/>
          <a:lstStyle/>
          <a:p>
            <a:endParaRPr lang="en-US" b="1" dirty="0"/>
          </a:p>
        </p:txBody>
      </p:sp>
      <p:sp>
        <p:nvSpPr>
          <p:cNvPr id="6" name="Slide Number Placeholder 5"/>
          <p:cNvSpPr>
            <a:spLocks noGrp="1"/>
          </p:cNvSpPr>
          <p:nvPr>
            <p:ph type="sldNum" sz="quarter" idx="12"/>
          </p:nvPr>
        </p:nvSpPr>
        <p:spPr>
          <a:xfrm>
            <a:off x="7543800" y="6661150"/>
            <a:ext cx="990600" cy="365125"/>
          </a:xfrm>
        </p:spPr>
        <p:txBody>
          <a:bodyPr/>
          <a:lstStyle/>
          <a:p>
            <a:endParaRPr lang="en-US" b="1" dirty="0"/>
          </a:p>
        </p:txBody>
      </p:sp>
      <p:sp>
        <p:nvSpPr>
          <p:cNvPr id="650242" name="Rectangle 2"/>
          <p:cNvSpPr>
            <a:spLocks noGrp="1" noChangeArrowheads="1"/>
          </p:cNvSpPr>
          <p:nvPr>
            <p:ph type="title"/>
          </p:nvPr>
        </p:nvSpPr>
        <p:spPr>
          <a:xfrm>
            <a:off x="1143000" y="304800"/>
            <a:ext cx="6891338" cy="830263"/>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a:solidFill>
                  <a:schemeClr val="accent2">
                    <a:lumMod val="50000"/>
                  </a:schemeClr>
                </a:solidFill>
                <a:ea typeface="굴림" pitchFamily="50" charset="-127"/>
              </a:rPr>
              <a:t>TYPES  OF  ADDRESSING  MODES</a:t>
            </a:r>
          </a:p>
        </p:txBody>
      </p:sp>
      <p:sp>
        <p:nvSpPr>
          <p:cNvPr id="650244" name="Rectangle 4"/>
          <p:cNvSpPr>
            <a:spLocks noChangeArrowheads="1"/>
          </p:cNvSpPr>
          <p:nvPr/>
        </p:nvSpPr>
        <p:spPr bwMode="auto">
          <a:xfrm>
            <a:off x="304800" y="1371600"/>
            <a:ext cx="8610600" cy="39338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lnSpc>
                <a:spcPct val="90000"/>
              </a:lnSpc>
            </a:pPr>
            <a:r>
              <a:rPr kumimoji="1" lang="en-US" altLang="ko-KR" sz="2000" b="1" dirty="0">
                <a:ea typeface="굴림" pitchFamily="50" charset="-127"/>
              </a:rPr>
              <a:t> Register Indirect Mode</a:t>
            </a:r>
          </a:p>
          <a:p>
            <a:pPr defTabSz="762000" eaLnBrk="0" hangingPunct="0">
              <a:lnSpc>
                <a:spcPct val="90000"/>
              </a:lnSpc>
            </a:pPr>
            <a:r>
              <a:rPr kumimoji="1" lang="en-US" altLang="ko-KR" sz="2000" b="1" dirty="0">
                <a:ea typeface="굴림" pitchFamily="50" charset="-127"/>
              </a:rPr>
              <a:t>	Instruction specifies a register which contains</a:t>
            </a:r>
          </a:p>
          <a:p>
            <a:pPr defTabSz="762000" eaLnBrk="0" hangingPunct="0">
              <a:lnSpc>
                <a:spcPct val="90000"/>
              </a:lnSpc>
            </a:pPr>
            <a:r>
              <a:rPr kumimoji="1" lang="en-US" altLang="ko-KR" sz="2000" b="1" dirty="0">
                <a:ea typeface="굴림" pitchFamily="50" charset="-127"/>
              </a:rPr>
              <a:t>      	the memory address of the operand </a:t>
            </a:r>
          </a:p>
          <a:p>
            <a:pPr defTabSz="762000" eaLnBrk="0" hangingPunct="0">
              <a:lnSpc>
                <a:spcPct val="90000"/>
              </a:lnSpc>
            </a:pPr>
            <a:r>
              <a:rPr kumimoji="1" lang="en-US" altLang="ko-KR" sz="2000" b="1" dirty="0">
                <a:ea typeface="굴림" pitchFamily="50" charset="-127"/>
              </a:rPr>
              <a:t>            - Saving instruction bits since register address</a:t>
            </a:r>
          </a:p>
          <a:p>
            <a:pPr defTabSz="762000" eaLnBrk="0" hangingPunct="0">
              <a:lnSpc>
                <a:spcPct val="90000"/>
              </a:lnSpc>
            </a:pPr>
            <a:r>
              <a:rPr kumimoji="1" lang="en-US" altLang="ko-KR" sz="2000" b="1" dirty="0">
                <a:ea typeface="굴림" pitchFamily="50" charset="-127"/>
              </a:rPr>
              <a:t>              is shorter than the memory address</a:t>
            </a:r>
          </a:p>
          <a:p>
            <a:pPr defTabSz="762000" eaLnBrk="0" hangingPunct="0">
              <a:lnSpc>
                <a:spcPct val="90000"/>
              </a:lnSpc>
            </a:pPr>
            <a:r>
              <a:rPr kumimoji="1" lang="en-US" altLang="ko-KR" sz="2000" b="1" dirty="0">
                <a:ea typeface="굴림" pitchFamily="50" charset="-127"/>
              </a:rPr>
              <a:t>            - Slower to acquire an operand than both the </a:t>
            </a:r>
          </a:p>
          <a:p>
            <a:pPr defTabSz="762000" eaLnBrk="0" hangingPunct="0">
              <a:lnSpc>
                <a:spcPct val="90000"/>
              </a:lnSpc>
            </a:pPr>
            <a:r>
              <a:rPr kumimoji="1" lang="en-US" altLang="ko-KR" sz="2000" b="1" dirty="0">
                <a:ea typeface="굴림" pitchFamily="50" charset="-127"/>
              </a:rPr>
              <a:t>              register addressing or memory addressing</a:t>
            </a:r>
          </a:p>
          <a:p>
            <a:pPr defTabSz="762000" eaLnBrk="0" hangingPunct="0">
              <a:lnSpc>
                <a:spcPct val="90000"/>
              </a:lnSpc>
            </a:pPr>
            <a:r>
              <a:rPr kumimoji="1" lang="en-US" altLang="ko-KR" sz="2000" b="1" dirty="0">
                <a:ea typeface="굴림" pitchFamily="50" charset="-127"/>
              </a:rPr>
              <a:t>            - EA = [IR(R)] ([x]: Content of x)</a:t>
            </a:r>
          </a:p>
          <a:p>
            <a:pPr defTabSz="762000" eaLnBrk="0" hangingPunct="0">
              <a:lnSpc>
                <a:spcPct val="90000"/>
              </a:lnSpc>
            </a:pPr>
            <a:endParaRPr kumimoji="1" lang="en-US" altLang="ko-KR" sz="2000" b="1" dirty="0">
              <a:ea typeface="굴림" pitchFamily="50" charset="-127"/>
            </a:endParaRPr>
          </a:p>
          <a:p>
            <a:pPr defTabSz="762000" eaLnBrk="0" hangingPunct="0">
              <a:lnSpc>
                <a:spcPct val="90000"/>
              </a:lnSpc>
            </a:pPr>
            <a:r>
              <a:rPr kumimoji="1" lang="en-US" altLang="ko-KR" sz="2000" b="1" dirty="0">
                <a:ea typeface="굴림" pitchFamily="50" charset="-127"/>
              </a:rPr>
              <a:t> Auto-increment or Auto-decrement features:</a:t>
            </a:r>
          </a:p>
          <a:p>
            <a:pPr defTabSz="762000" eaLnBrk="0" hangingPunct="0">
              <a:lnSpc>
                <a:spcPct val="90000"/>
              </a:lnSpc>
            </a:pPr>
            <a:r>
              <a:rPr kumimoji="1" lang="en-US" altLang="ko-KR" sz="2000" b="1" dirty="0">
                <a:ea typeface="굴림" pitchFamily="50" charset="-127"/>
              </a:rPr>
              <a:t>           Same as the Register Indirect, but:</a:t>
            </a:r>
          </a:p>
          <a:p>
            <a:pPr defTabSz="762000" eaLnBrk="0" hangingPunct="0">
              <a:lnSpc>
                <a:spcPct val="90000"/>
              </a:lnSpc>
            </a:pPr>
            <a:r>
              <a:rPr kumimoji="1" lang="en-US" altLang="ko-KR" sz="2000" b="1" dirty="0">
                <a:ea typeface="굴림" pitchFamily="50" charset="-127"/>
              </a:rPr>
              <a:t>	- When the address in the register is used to access memory, the 	  	value in the register is incremented or decremented by 1 (after or 	before the execution of the instruction)</a:t>
            </a:r>
          </a:p>
        </p:txBody>
      </p:sp>
    </p:spTree>
    <p:extLst>
      <p:ext uri="{BB962C8B-B14F-4D97-AF65-F5344CB8AC3E}">
        <p14:creationId xmlns:p14="http://schemas.microsoft.com/office/powerpoint/2010/main" val="18190066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endParaRPr lang="en-US" dirty="0"/>
          </a:p>
        </p:txBody>
      </p:sp>
      <p:sp>
        <p:nvSpPr>
          <p:cNvPr id="7" name="Slide Number Placeholder 5"/>
          <p:cNvSpPr>
            <a:spLocks noGrp="1"/>
          </p:cNvSpPr>
          <p:nvPr>
            <p:ph type="sldNum" sz="quarter" idx="12"/>
          </p:nvPr>
        </p:nvSpPr>
        <p:spPr/>
        <p:txBody>
          <a:bodyPr/>
          <a:lstStyle/>
          <a:p>
            <a:endParaRPr lang="en-US" dirty="0"/>
          </a:p>
        </p:txBody>
      </p:sp>
      <p:sp>
        <p:nvSpPr>
          <p:cNvPr id="651266" name="Rectangle 2"/>
          <p:cNvSpPr>
            <a:spLocks noGrp="1" noChangeArrowheads="1"/>
          </p:cNvSpPr>
          <p:nvPr>
            <p:ph type="title"/>
          </p:nvPr>
        </p:nvSpPr>
        <p:spPr>
          <a:xfrm>
            <a:off x="1143000" y="152400"/>
            <a:ext cx="6880225" cy="738188"/>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a:solidFill>
                  <a:schemeClr val="accent2">
                    <a:lumMod val="50000"/>
                  </a:schemeClr>
                </a:solidFill>
                <a:ea typeface="굴림" pitchFamily="50" charset="-127"/>
              </a:rPr>
              <a:t>TYPES  OF  ADDRESSING  MODES</a:t>
            </a:r>
          </a:p>
        </p:txBody>
      </p:sp>
      <p:sp>
        <p:nvSpPr>
          <p:cNvPr id="651268" name="Rectangle 4"/>
          <p:cNvSpPr>
            <a:spLocks noChangeArrowheads="1"/>
          </p:cNvSpPr>
          <p:nvPr/>
        </p:nvSpPr>
        <p:spPr bwMode="auto">
          <a:xfrm>
            <a:off x="703263" y="2971800"/>
            <a:ext cx="34925" cy="1587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1269" name="Rectangle 5"/>
          <p:cNvSpPr>
            <a:spLocks noChangeArrowheads="1"/>
          </p:cNvSpPr>
          <p:nvPr/>
        </p:nvSpPr>
        <p:spPr bwMode="auto">
          <a:xfrm>
            <a:off x="352425" y="776288"/>
            <a:ext cx="8791575" cy="521335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defTabSz="762000" eaLnBrk="0" hangingPunct="0">
              <a:lnSpc>
                <a:spcPct val="90000"/>
              </a:lnSpc>
            </a:pPr>
            <a:endParaRPr kumimoji="1" lang="en-US" altLang="ko-KR" sz="2000" b="1" dirty="0">
              <a:ea typeface="굴림" pitchFamily="50" charset="-127"/>
            </a:endParaRPr>
          </a:p>
          <a:p>
            <a:pPr defTabSz="762000"/>
            <a:r>
              <a:rPr kumimoji="1" lang="en-US" altLang="ko-KR" b="1" dirty="0">
                <a:ea typeface="굴림" pitchFamily="50" charset="-127"/>
              </a:rPr>
              <a:t>Direct Address Mode</a:t>
            </a:r>
          </a:p>
          <a:p>
            <a:pPr defTabSz="762000"/>
            <a:r>
              <a:rPr kumimoji="1" lang="en-US" altLang="ko-KR" dirty="0">
                <a:ea typeface="굴림" pitchFamily="50" charset="-127"/>
              </a:rPr>
              <a:t>      	</a:t>
            </a:r>
            <a:r>
              <a:rPr kumimoji="1" lang="en-US" altLang="ko-KR" sz="2000" dirty="0">
                <a:ea typeface="굴림" pitchFamily="50" charset="-127"/>
              </a:rPr>
              <a:t>Instruction specifies the memory address which</a:t>
            </a:r>
          </a:p>
          <a:p>
            <a:pPr defTabSz="762000"/>
            <a:r>
              <a:rPr kumimoji="1" lang="en-US" altLang="ko-KR" sz="2000" dirty="0">
                <a:ea typeface="굴림" pitchFamily="50" charset="-127"/>
              </a:rPr>
              <a:t>      	can be used directly to the physical memory</a:t>
            </a:r>
          </a:p>
          <a:p>
            <a:pPr defTabSz="762000"/>
            <a:r>
              <a:rPr kumimoji="1" lang="en-US" altLang="ko-KR" sz="2000" dirty="0">
                <a:ea typeface="굴림" pitchFamily="50" charset="-127"/>
              </a:rPr>
              <a:t>           	- Faster than the other memory addressing modes</a:t>
            </a:r>
          </a:p>
          <a:p>
            <a:pPr defTabSz="762000"/>
            <a:r>
              <a:rPr kumimoji="1" lang="en-US" altLang="ko-KR" sz="2000" dirty="0">
                <a:ea typeface="굴림" pitchFamily="50" charset="-127"/>
              </a:rPr>
              <a:t>           	- Too many bits are needed to specify the address </a:t>
            </a:r>
          </a:p>
          <a:p>
            <a:pPr defTabSz="762000"/>
            <a:r>
              <a:rPr kumimoji="1" lang="en-US" altLang="ko-KR" sz="2000" dirty="0">
                <a:ea typeface="굴림" pitchFamily="50" charset="-127"/>
              </a:rPr>
              <a:t>                         for a large physical memory space</a:t>
            </a:r>
          </a:p>
          <a:p>
            <a:pPr defTabSz="762000"/>
            <a:r>
              <a:rPr kumimoji="1" lang="en-US" altLang="ko-KR" sz="2000" dirty="0">
                <a:ea typeface="굴림" pitchFamily="50" charset="-127"/>
              </a:rPr>
              <a:t>           - EA = IR(address), (IR(address): address field of IR)</a:t>
            </a:r>
          </a:p>
          <a:p>
            <a:pPr defTabSz="762000" eaLnBrk="0" hangingPunct="0">
              <a:lnSpc>
                <a:spcPct val="90000"/>
              </a:lnSpc>
            </a:pPr>
            <a:endParaRPr kumimoji="1" lang="en-US" altLang="ko-KR" sz="2000" b="1" dirty="0">
              <a:ea typeface="굴림" pitchFamily="50" charset="-127"/>
            </a:endParaRPr>
          </a:p>
          <a:p>
            <a:pPr defTabSz="762000" eaLnBrk="0" hangingPunct="0">
              <a:lnSpc>
                <a:spcPct val="90000"/>
              </a:lnSpc>
            </a:pPr>
            <a:r>
              <a:rPr kumimoji="1" lang="en-US" altLang="ko-KR" sz="2000" b="1" dirty="0">
                <a:ea typeface="굴림" pitchFamily="50" charset="-127"/>
              </a:rPr>
              <a:t>Indirect Addressing Mode</a:t>
            </a:r>
          </a:p>
          <a:p>
            <a:pPr defTabSz="762000" eaLnBrk="0" hangingPunct="0">
              <a:lnSpc>
                <a:spcPct val="90000"/>
              </a:lnSpc>
            </a:pPr>
            <a:r>
              <a:rPr kumimoji="1" lang="en-US" altLang="ko-KR" dirty="0">
                <a:ea typeface="굴림" pitchFamily="50" charset="-127"/>
              </a:rPr>
              <a:t>	</a:t>
            </a:r>
            <a:r>
              <a:rPr kumimoji="1" lang="en-US" altLang="ko-KR" sz="2000" dirty="0">
                <a:ea typeface="굴림" pitchFamily="50" charset="-127"/>
              </a:rPr>
              <a:t>The address field of an instruction specifies the address of a memory 	location that contains the address of the operand</a:t>
            </a:r>
          </a:p>
          <a:p>
            <a:pPr defTabSz="762000" eaLnBrk="0" hangingPunct="0">
              <a:lnSpc>
                <a:spcPct val="90000"/>
              </a:lnSpc>
            </a:pPr>
            <a:r>
              <a:rPr kumimoji="1" lang="en-US" altLang="ko-KR" sz="2000" dirty="0">
                <a:ea typeface="굴림" pitchFamily="50" charset="-127"/>
              </a:rPr>
              <a:t>           - When the abbreviated address is used, large physical memory can 	  be addressed with a relatively small number of bits</a:t>
            </a:r>
          </a:p>
          <a:p>
            <a:pPr defTabSz="762000" eaLnBrk="0" hangingPunct="0">
              <a:lnSpc>
                <a:spcPct val="90000"/>
              </a:lnSpc>
            </a:pPr>
            <a:r>
              <a:rPr kumimoji="1" lang="en-US" altLang="ko-KR" sz="2000" dirty="0">
                <a:ea typeface="굴림" pitchFamily="50" charset="-127"/>
              </a:rPr>
              <a:t>           - Slow to acquire an operand because of an additional memory 	  	   access</a:t>
            </a:r>
          </a:p>
          <a:p>
            <a:pPr defTabSz="762000" eaLnBrk="0" hangingPunct="0">
              <a:lnSpc>
                <a:spcPct val="90000"/>
              </a:lnSpc>
            </a:pPr>
            <a:r>
              <a:rPr kumimoji="1" lang="en-US" altLang="ko-KR" sz="2000" dirty="0">
                <a:ea typeface="굴림" pitchFamily="50" charset="-127"/>
              </a:rPr>
              <a:t>           - EA = M[IR(address)]</a:t>
            </a:r>
          </a:p>
          <a:p>
            <a:pPr defTabSz="762000" eaLnBrk="0" hangingPunct="0">
              <a:lnSpc>
                <a:spcPct val="90000"/>
              </a:lnSpc>
            </a:pPr>
            <a:endParaRPr kumimoji="1" lang="en-US" altLang="ko-KR" sz="2000" dirty="0">
              <a:ea typeface="굴림" pitchFamily="50" charset="-127"/>
            </a:endParaRPr>
          </a:p>
        </p:txBody>
      </p:sp>
    </p:spTree>
    <p:extLst>
      <p:ext uri="{BB962C8B-B14F-4D97-AF65-F5344CB8AC3E}">
        <p14:creationId xmlns:p14="http://schemas.microsoft.com/office/powerpoint/2010/main" val="64843913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endParaRPr lang="en-US" b="1" dirty="0"/>
          </a:p>
        </p:txBody>
      </p:sp>
      <p:sp>
        <p:nvSpPr>
          <p:cNvPr id="7" name="Slide Number Placeholder 5"/>
          <p:cNvSpPr>
            <a:spLocks noGrp="1"/>
          </p:cNvSpPr>
          <p:nvPr>
            <p:ph type="sldNum" sz="quarter" idx="12"/>
          </p:nvPr>
        </p:nvSpPr>
        <p:spPr/>
        <p:txBody>
          <a:bodyPr/>
          <a:lstStyle/>
          <a:p>
            <a:endParaRPr lang="en-US" b="1" dirty="0"/>
          </a:p>
        </p:txBody>
      </p:sp>
      <p:sp>
        <p:nvSpPr>
          <p:cNvPr id="661506" name="Rectangle 2"/>
          <p:cNvSpPr>
            <a:spLocks noGrp="1" noChangeArrowheads="1"/>
          </p:cNvSpPr>
          <p:nvPr>
            <p:ph type="title"/>
          </p:nvPr>
        </p:nvSpPr>
        <p:spPr>
          <a:xfrm>
            <a:off x="2057399" y="184871"/>
            <a:ext cx="6407727" cy="459581"/>
          </a:xfrm>
          <a:noFill/>
          <a:ln/>
          <a:extLst>
            <a:ext uri="{91240B29-F687-4F45-9708-019B960494DF}">
              <a14:hiddenLine xmlns:a14="http://schemas.microsoft.com/office/drawing/2010/main" w="12700">
                <a:solidFill>
                  <a:schemeClr val="tx1"/>
                </a:solidFill>
                <a:miter lim="800000"/>
                <a:headEnd/>
                <a:tailEnd/>
              </a14:hiddenLine>
            </a:ext>
          </a:extLst>
        </p:spPr>
        <p:txBody>
          <a:bodyPr lIns="63500" tIns="25400" rIns="63500" bIns="25400"/>
          <a:lstStyle/>
          <a:p>
            <a:r>
              <a:rPr lang="en-US" altLang="ko-KR" sz="3600" b="1" dirty="0">
                <a:solidFill>
                  <a:schemeClr val="accent2">
                    <a:lumMod val="50000"/>
                  </a:schemeClr>
                </a:solidFill>
                <a:ea typeface="굴림" pitchFamily="50" charset="-127"/>
              </a:rPr>
              <a:t>PROGRAM  INTERRUPT</a:t>
            </a:r>
          </a:p>
        </p:txBody>
      </p:sp>
      <p:sp>
        <p:nvSpPr>
          <p:cNvPr id="661507" name="Rectangle 3"/>
          <p:cNvSpPr>
            <a:spLocks noChangeArrowheads="1"/>
          </p:cNvSpPr>
          <p:nvPr/>
        </p:nvSpPr>
        <p:spPr bwMode="auto">
          <a:xfrm>
            <a:off x="387927" y="686016"/>
            <a:ext cx="2139047" cy="31290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3500" tIns="25400" rIns="63500" bIns="25400">
            <a:spAutoFit/>
          </a:bodyPr>
          <a:lstStyle/>
          <a:p>
            <a:pPr defTabSz="762000" eaLnBrk="0" hangingPunct="0">
              <a:lnSpc>
                <a:spcPct val="85000"/>
              </a:lnSpc>
            </a:pPr>
            <a:r>
              <a:rPr kumimoji="1" lang="en-US" altLang="ko-KR" b="1" dirty="0">
                <a:ea typeface="굴림" pitchFamily="50" charset="-127"/>
              </a:rPr>
              <a:t> </a:t>
            </a:r>
            <a:r>
              <a:rPr kumimoji="1" lang="en-US" altLang="ko-KR" sz="2000" b="1" dirty="0">
                <a:ea typeface="굴림" pitchFamily="50" charset="-127"/>
              </a:rPr>
              <a:t>Types of Interrupts:</a:t>
            </a:r>
          </a:p>
        </p:txBody>
      </p:sp>
      <p:sp>
        <p:nvSpPr>
          <p:cNvPr id="661508" name="Rectangle 4"/>
          <p:cNvSpPr>
            <a:spLocks noChangeArrowheads="1"/>
          </p:cNvSpPr>
          <p:nvPr/>
        </p:nvSpPr>
        <p:spPr bwMode="auto">
          <a:xfrm>
            <a:off x="533400" y="1143000"/>
            <a:ext cx="8480425" cy="508017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3500" tIns="25400" rIns="63500" bIns="25400">
            <a:spAutoFit/>
          </a:bodyPr>
          <a:lstStyle/>
          <a:p>
            <a:pPr marL="381000" indent="-381000" defTabSz="152400" eaLnBrk="0" hangingPunct="0">
              <a:lnSpc>
                <a:spcPct val="50000"/>
              </a:lnSpc>
              <a:spcBef>
                <a:spcPct val="46000"/>
              </a:spcBef>
            </a:pPr>
            <a:r>
              <a:rPr kumimoji="1" lang="en-US" altLang="ko-KR" sz="2000" b="1" dirty="0">
                <a:ea typeface="굴림" pitchFamily="50" charset="-127"/>
              </a:rPr>
              <a:t>External interrupts</a:t>
            </a:r>
          </a:p>
          <a:p>
            <a:pPr marL="381000" indent="-381000" defTabSz="152400" eaLnBrk="0" hangingPunct="0">
              <a:lnSpc>
                <a:spcPct val="50000"/>
              </a:lnSpc>
              <a:spcBef>
                <a:spcPct val="46000"/>
              </a:spcBef>
            </a:pPr>
            <a:r>
              <a:rPr kumimoji="1" lang="en-US" altLang="ko-KR" sz="2000" b="1" dirty="0">
                <a:ea typeface="굴림" pitchFamily="50" charset="-127"/>
              </a:rPr>
              <a:t>     </a:t>
            </a:r>
            <a:r>
              <a:rPr kumimoji="1" lang="en-US" altLang="ko-KR" b="1" dirty="0">
                <a:ea typeface="굴림" pitchFamily="50" charset="-127"/>
              </a:rPr>
              <a:t>External Interrupts initiated from the outside of CPU and Memory</a:t>
            </a:r>
          </a:p>
          <a:p>
            <a:pPr marL="381000" indent="-381000" defTabSz="152400" eaLnBrk="0" hangingPunct="0">
              <a:lnSpc>
                <a:spcPct val="50000"/>
              </a:lnSpc>
              <a:spcBef>
                <a:spcPct val="46000"/>
              </a:spcBef>
            </a:pPr>
            <a:r>
              <a:rPr kumimoji="1" lang="en-US" altLang="ko-KR" b="1" dirty="0">
                <a:ea typeface="굴림" pitchFamily="50" charset="-127"/>
              </a:rPr>
              <a:t>     - I/O Device -&gt; Data transfer request or Data transfer complete</a:t>
            </a:r>
          </a:p>
          <a:p>
            <a:pPr marL="381000" indent="-381000" defTabSz="152400" eaLnBrk="0" hangingPunct="0">
              <a:lnSpc>
                <a:spcPct val="50000"/>
              </a:lnSpc>
              <a:spcBef>
                <a:spcPct val="46000"/>
              </a:spcBef>
            </a:pPr>
            <a:r>
              <a:rPr kumimoji="1" lang="en-US" altLang="ko-KR" b="1" dirty="0">
                <a:ea typeface="굴림" pitchFamily="50" charset="-127"/>
              </a:rPr>
              <a:t>     - Timing Device -&gt; Timeout</a:t>
            </a:r>
          </a:p>
          <a:p>
            <a:pPr marL="381000" indent="-381000" defTabSz="152400" eaLnBrk="0" hangingPunct="0">
              <a:lnSpc>
                <a:spcPct val="50000"/>
              </a:lnSpc>
              <a:spcBef>
                <a:spcPct val="46000"/>
              </a:spcBef>
            </a:pPr>
            <a:r>
              <a:rPr kumimoji="1" lang="en-US" altLang="ko-KR" b="1" dirty="0">
                <a:ea typeface="굴림" pitchFamily="50" charset="-127"/>
              </a:rPr>
              <a:t>     - Power Failure </a:t>
            </a:r>
          </a:p>
          <a:p>
            <a:pPr marL="381000" indent="-381000" defTabSz="152400" eaLnBrk="0" hangingPunct="0">
              <a:lnSpc>
                <a:spcPct val="50000"/>
              </a:lnSpc>
              <a:spcBef>
                <a:spcPct val="46000"/>
              </a:spcBef>
            </a:pPr>
            <a:endParaRPr kumimoji="1" lang="en-US" altLang="ko-KR" b="1" dirty="0">
              <a:ea typeface="굴림" pitchFamily="50" charset="-127"/>
            </a:endParaRPr>
          </a:p>
          <a:p>
            <a:pPr marL="381000" indent="-381000" defTabSz="152400" eaLnBrk="0" hangingPunct="0">
              <a:lnSpc>
                <a:spcPct val="50000"/>
              </a:lnSpc>
              <a:spcBef>
                <a:spcPct val="46000"/>
              </a:spcBef>
            </a:pPr>
            <a:r>
              <a:rPr kumimoji="1" lang="en-US" altLang="ko-KR" sz="2000" b="1" dirty="0">
                <a:ea typeface="굴림" pitchFamily="50" charset="-127"/>
              </a:rPr>
              <a:t>Internal interrupts (traps)</a:t>
            </a:r>
          </a:p>
          <a:p>
            <a:pPr marL="381000" indent="-381000" defTabSz="152400" eaLnBrk="0" hangingPunct="0">
              <a:lnSpc>
                <a:spcPct val="50000"/>
              </a:lnSpc>
              <a:spcBef>
                <a:spcPct val="46000"/>
              </a:spcBef>
            </a:pPr>
            <a:r>
              <a:rPr kumimoji="1" lang="en-US" altLang="ko-KR" b="1" dirty="0">
                <a:ea typeface="굴림" pitchFamily="50" charset="-127"/>
              </a:rPr>
              <a:t>     Internal Interrupts are caused by the currently running program </a:t>
            </a:r>
          </a:p>
          <a:p>
            <a:pPr marL="381000" indent="-381000" defTabSz="152400" eaLnBrk="0" hangingPunct="0">
              <a:lnSpc>
                <a:spcPct val="50000"/>
              </a:lnSpc>
              <a:spcBef>
                <a:spcPct val="46000"/>
              </a:spcBef>
            </a:pPr>
            <a:r>
              <a:rPr kumimoji="1" lang="en-US" altLang="ko-KR" b="1" dirty="0">
                <a:ea typeface="굴림" pitchFamily="50" charset="-127"/>
              </a:rPr>
              <a:t>     - Register, Stack Overflow</a:t>
            </a:r>
          </a:p>
          <a:p>
            <a:pPr marL="381000" indent="-381000" defTabSz="152400" eaLnBrk="0" hangingPunct="0">
              <a:lnSpc>
                <a:spcPct val="50000"/>
              </a:lnSpc>
              <a:spcBef>
                <a:spcPct val="46000"/>
              </a:spcBef>
            </a:pPr>
            <a:r>
              <a:rPr kumimoji="1" lang="en-US" altLang="ko-KR" b="1" dirty="0">
                <a:ea typeface="굴림" pitchFamily="50" charset="-127"/>
              </a:rPr>
              <a:t>     - Divide by zero</a:t>
            </a:r>
          </a:p>
          <a:p>
            <a:pPr marL="381000" indent="-381000" defTabSz="152400" eaLnBrk="0" hangingPunct="0">
              <a:lnSpc>
                <a:spcPct val="50000"/>
              </a:lnSpc>
              <a:spcBef>
                <a:spcPct val="46000"/>
              </a:spcBef>
            </a:pPr>
            <a:r>
              <a:rPr kumimoji="1" lang="en-US" altLang="ko-KR" b="1" dirty="0">
                <a:ea typeface="굴림" pitchFamily="50" charset="-127"/>
              </a:rPr>
              <a:t>     - OP-code Violation</a:t>
            </a:r>
          </a:p>
          <a:p>
            <a:pPr marL="381000" indent="-381000" defTabSz="152400" eaLnBrk="0" hangingPunct="0">
              <a:lnSpc>
                <a:spcPct val="50000"/>
              </a:lnSpc>
              <a:spcBef>
                <a:spcPct val="46000"/>
              </a:spcBef>
            </a:pPr>
            <a:r>
              <a:rPr kumimoji="1" lang="en-US" altLang="ko-KR" b="1" dirty="0">
                <a:ea typeface="굴림" pitchFamily="50" charset="-127"/>
              </a:rPr>
              <a:t>     - Protection Violation </a:t>
            </a:r>
          </a:p>
          <a:p>
            <a:pPr marL="381000" indent="-381000" defTabSz="152400" eaLnBrk="0" hangingPunct="0">
              <a:lnSpc>
                <a:spcPct val="50000"/>
              </a:lnSpc>
              <a:spcBef>
                <a:spcPct val="46000"/>
              </a:spcBef>
            </a:pPr>
            <a:endParaRPr kumimoji="1" lang="en-US" altLang="ko-KR" b="1" dirty="0">
              <a:ea typeface="굴림" pitchFamily="50" charset="-127"/>
            </a:endParaRPr>
          </a:p>
          <a:p>
            <a:pPr marL="381000" indent="-381000" defTabSz="152400" eaLnBrk="0" hangingPunct="0">
              <a:lnSpc>
                <a:spcPct val="50000"/>
              </a:lnSpc>
              <a:spcBef>
                <a:spcPct val="46000"/>
              </a:spcBef>
            </a:pPr>
            <a:r>
              <a:rPr kumimoji="1" lang="en-US" altLang="ko-KR" sz="2000" b="1" dirty="0">
                <a:ea typeface="굴림" pitchFamily="50" charset="-127"/>
              </a:rPr>
              <a:t>Software Interrupts</a:t>
            </a:r>
          </a:p>
          <a:p>
            <a:pPr marL="381000" indent="-381000" defTabSz="152400" eaLnBrk="0" hangingPunct="0">
              <a:lnSpc>
                <a:spcPct val="50000"/>
              </a:lnSpc>
              <a:spcBef>
                <a:spcPct val="46000"/>
              </a:spcBef>
            </a:pPr>
            <a:r>
              <a:rPr kumimoji="1" lang="en-US" altLang="ko-KR" b="1" dirty="0">
                <a:ea typeface="굴림" pitchFamily="50" charset="-127"/>
              </a:rPr>
              <a:t>     Both External and Internal Interrupts are initiated by the computer Hardware.</a:t>
            </a:r>
          </a:p>
          <a:p>
            <a:pPr marL="381000" indent="-381000" defTabSz="152400" eaLnBrk="0" hangingPunct="0">
              <a:lnSpc>
                <a:spcPct val="50000"/>
              </a:lnSpc>
              <a:spcBef>
                <a:spcPct val="46000"/>
              </a:spcBef>
            </a:pPr>
            <a:r>
              <a:rPr kumimoji="1" lang="en-US" altLang="ko-KR" b="1" dirty="0">
                <a:ea typeface="굴림" pitchFamily="50" charset="-127"/>
              </a:rPr>
              <a:t>     Software Interrupts are initiated by </a:t>
            </a:r>
            <a:r>
              <a:rPr kumimoji="1" lang="en-US" altLang="ko-KR" b="1" dirty="0" err="1">
                <a:ea typeface="굴림" pitchFamily="50" charset="-127"/>
              </a:rPr>
              <a:t>texecuting</a:t>
            </a:r>
            <a:r>
              <a:rPr kumimoji="1" lang="en-US" altLang="ko-KR" b="1" dirty="0">
                <a:ea typeface="굴림" pitchFamily="50" charset="-127"/>
              </a:rPr>
              <a:t> an instruction.</a:t>
            </a:r>
          </a:p>
          <a:p>
            <a:pPr marL="381000" indent="-381000" defTabSz="152400" eaLnBrk="0" hangingPunct="0">
              <a:lnSpc>
                <a:spcPct val="50000"/>
              </a:lnSpc>
              <a:spcBef>
                <a:spcPct val="46000"/>
              </a:spcBef>
            </a:pPr>
            <a:r>
              <a:rPr kumimoji="1" lang="en-US" altLang="ko-KR" b="1" dirty="0">
                <a:ea typeface="굴림" pitchFamily="50" charset="-127"/>
              </a:rPr>
              <a:t>     - Supervisor Call -&gt; Switching from a user mode to the supervisor mode</a:t>
            </a:r>
          </a:p>
          <a:p>
            <a:pPr marL="381000" indent="-381000" defTabSz="152400" eaLnBrk="0" hangingPunct="0">
              <a:lnSpc>
                <a:spcPct val="50000"/>
              </a:lnSpc>
              <a:spcBef>
                <a:spcPct val="46000"/>
              </a:spcBef>
            </a:pPr>
            <a:r>
              <a:rPr kumimoji="1" lang="en-US" altLang="ko-KR" b="1" dirty="0">
                <a:ea typeface="굴림" pitchFamily="50" charset="-127"/>
              </a:rPr>
              <a:t>                                   -&gt; Allows to execute a certain class of operations</a:t>
            </a:r>
          </a:p>
          <a:p>
            <a:pPr marL="381000" indent="-381000" defTabSz="152400" eaLnBrk="0" hangingPunct="0">
              <a:lnSpc>
                <a:spcPct val="50000"/>
              </a:lnSpc>
              <a:spcBef>
                <a:spcPct val="46000"/>
              </a:spcBef>
            </a:pPr>
            <a:r>
              <a:rPr kumimoji="1" lang="en-US" altLang="ko-KR" b="1" dirty="0">
                <a:ea typeface="굴림" pitchFamily="50" charset="-127"/>
              </a:rPr>
              <a:t>																which are not allowed in the user mode</a:t>
            </a:r>
          </a:p>
        </p:txBody>
      </p:sp>
    </p:spTree>
    <p:extLst>
      <p:ext uri="{BB962C8B-B14F-4D97-AF65-F5344CB8AC3E}">
        <p14:creationId xmlns:p14="http://schemas.microsoft.com/office/powerpoint/2010/main" val="4433686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51</TotalTime>
  <Words>1075</Words>
  <Application>Microsoft Office PowerPoint</Application>
  <PresentationFormat>On-screen Show (4:3)</PresentationFormat>
  <Paragraphs>291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Horizon</vt:lpstr>
      <vt:lpstr>PowerPoint Presentation</vt:lpstr>
      <vt:lpstr>PowerPoint Presentation</vt:lpstr>
      <vt:lpstr>PowerPoint Presentation</vt:lpstr>
      <vt:lpstr>GENERAL REGISTER ORGANISATION</vt:lpstr>
      <vt:lpstr>ADDRESSING  MODES</vt:lpstr>
      <vt:lpstr>TYPES  OF  ADDRESSING  MODES</vt:lpstr>
      <vt:lpstr>TYPES  OF  ADDRESSING  MODES</vt:lpstr>
      <vt:lpstr>TYPES  OF  ADDRESSING  MODES</vt:lpstr>
      <vt:lpstr>PROGRAM  INTERRUPT</vt:lpstr>
      <vt:lpstr> RISC:  REDUCED INSTRUCTION        SET  COMPUTERS</vt:lpstr>
      <vt:lpstr>CHARACTERISTICS  OF  RISC</vt:lpstr>
      <vt:lpstr>COMPLEX  INSTRUCTION  SET COMPUTERS: CISC</vt:lpstr>
      <vt:lpstr>MAJOR  COMPONENTS  OF  CPU</vt:lpstr>
      <vt:lpstr>MEMORY  STACK  ORGANIZATION</vt:lpstr>
      <vt:lpstr>INSTRUCTION  FORMAT</vt:lpstr>
      <vt:lpstr>THREE,  and  TWO-ADDRESS INSTRUCTIONS</vt:lpstr>
      <vt:lpstr>ONE,  and  ZERO-ADDRESS INSTRUCTIONS</vt:lpstr>
      <vt:lpstr>Multiprocessor</vt:lpstr>
      <vt:lpstr>Different ways of     using a multiprocessor</vt:lpstr>
      <vt:lpstr>Pipelining</vt:lpstr>
      <vt:lpstr>PowerPoint Presentation</vt:lpstr>
      <vt:lpstr>MIMD Computers</vt:lpstr>
      <vt:lpstr>SIMD Computers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acer2</dc:creator>
  <cp:lastModifiedBy>acer2</cp:lastModifiedBy>
  <cp:revision>6</cp:revision>
  <dcterms:created xsi:type="dcterms:W3CDTF">2018-04-16T06:19:09Z</dcterms:created>
  <dcterms:modified xsi:type="dcterms:W3CDTF">2018-04-16T07:10:43Z</dcterms:modified>
</cp:coreProperties>
</file>