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4" r:id="rId3"/>
    <p:sldId id="277" r:id="rId4"/>
    <p:sldId id="298" r:id="rId5"/>
    <p:sldId id="296" r:id="rId6"/>
    <p:sldId id="289" r:id="rId7"/>
    <p:sldId id="293" r:id="rId8"/>
    <p:sldId id="297" r:id="rId9"/>
    <p:sldId id="276" r:id="rId10"/>
    <p:sldId id="261" r:id="rId11"/>
    <p:sldId id="273" r:id="rId12"/>
    <p:sldId id="299" r:id="rId13"/>
    <p:sldId id="300" r:id="rId14"/>
    <p:sldId id="283" r:id="rId15"/>
    <p:sldId id="316" r:id="rId16"/>
    <p:sldId id="281" r:id="rId17"/>
    <p:sldId id="282" r:id="rId18"/>
    <p:sldId id="301" r:id="rId19"/>
    <p:sldId id="284" r:id="rId20"/>
    <p:sldId id="319" r:id="rId21"/>
    <p:sldId id="321" r:id="rId22"/>
    <p:sldId id="314" r:id="rId23"/>
    <p:sldId id="310" r:id="rId24"/>
    <p:sldId id="311" r:id="rId25"/>
    <p:sldId id="323" r:id="rId26"/>
    <p:sldId id="313" r:id="rId27"/>
    <p:sldId id="302" r:id="rId28"/>
    <p:sldId id="306" r:id="rId29"/>
    <p:sldId id="307" r:id="rId30"/>
  </p:sldIdLst>
  <p:sldSz cx="9144000" cy="6858000" type="screen4x3"/>
  <p:notesSz cx="6997700" cy="92837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280049"/>
    <a:srgbClr val="FC01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62" tIns="45223" rIns="92062" bIns="45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5863" y="703263"/>
            <a:ext cx="4625975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986463" cy="4176713"/>
          </a:xfrm>
          <a:noFill/>
          <a:ln/>
        </p:spPr>
        <p:txBody>
          <a:bodyPr/>
          <a:lstStyle/>
          <a:p>
            <a:r>
              <a:rPr lang="en-US"/>
              <a:t>The slides for this text are organized into chapters. This lecture covers Chapter 1.</a:t>
            </a:r>
          </a:p>
          <a:p>
            <a:endParaRPr lang="en-US"/>
          </a:p>
          <a:p>
            <a:r>
              <a:rPr lang="en-US"/>
              <a:t>Chapter 1: Introduction to Database Systems</a:t>
            </a:r>
          </a:p>
          <a:p>
            <a:r>
              <a:rPr lang="en-US"/>
              <a:t>Chapter 2: The Entity-Relationship Model	</a:t>
            </a:r>
          </a:p>
          <a:p>
            <a:r>
              <a:rPr lang="en-US"/>
              <a:t>Chapter 3: The Relational Model</a:t>
            </a:r>
          </a:p>
          <a:p>
            <a:r>
              <a:rPr lang="en-US"/>
              <a:t>Chapter 4 (Part A): Relational Algebra</a:t>
            </a:r>
          </a:p>
          <a:p>
            <a:r>
              <a:rPr lang="en-US"/>
              <a:t>Chapter 4 (Part B): Relational Calculus</a:t>
            </a:r>
          </a:p>
          <a:p>
            <a:r>
              <a:rPr lang="en-US"/>
              <a:t>Chapter 5: SQL: Queries, Programming, Triggers</a:t>
            </a:r>
          </a:p>
          <a:p>
            <a:r>
              <a:rPr lang="en-US"/>
              <a:t>Chapter 6: Query-by-Example (QBE)</a:t>
            </a:r>
          </a:p>
          <a:p>
            <a:r>
              <a:rPr lang="en-US"/>
              <a:t>Chapter 7: Storing Data: Disks and Files</a:t>
            </a:r>
          </a:p>
          <a:p>
            <a:r>
              <a:rPr lang="en-US"/>
              <a:t>Chapter 8: File Organizations and Indexing</a:t>
            </a:r>
          </a:p>
          <a:p>
            <a:r>
              <a:rPr lang="en-US"/>
              <a:t>Chapter 9: Tree-Structured Indexing</a:t>
            </a:r>
          </a:p>
          <a:p>
            <a:r>
              <a:rPr lang="en-US"/>
              <a:t>Chapter 10: Hash-Based Indexing</a:t>
            </a:r>
          </a:p>
          <a:p>
            <a:r>
              <a:rPr lang="en-US"/>
              <a:t>Chapter 11: External Sorting</a:t>
            </a:r>
          </a:p>
          <a:p>
            <a:r>
              <a:rPr lang="en-US"/>
              <a:t>Chapter 12 (Part A): Evaluation of Relational Operators</a:t>
            </a:r>
          </a:p>
          <a:p>
            <a:r>
              <a:rPr lang="en-US"/>
              <a:t>Chapter 12 (Part B): Evaluation of Relational Operators: Other Techniques</a:t>
            </a:r>
          </a:p>
          <a:p>
            <a:r>
              <a:rPr lang="en-US"/>
              <a:t>Chapter 13: Introduction to Query Optimization</a:t>
            </a:r>
          </a:p>
          <a:p>
            <a:r>
              <a:rPr lang="en-US"/>
              <a:t>Chapter 14: A Typical Relational Optimizer</a:t>
            </a:r>
          </a:p>
          <a:p>
            <a:r>
              <a:rPr lang="en-US"/>
              <a:t>Chapter 15: Schema Refinement and Normal Forms</a:t>
            </a:r>
          </a:p>
          <a:p>
            <a:r>
              <a:rPr lang="en-US"/>
              <a:t>Chapter 16 (Part A): Physical Database Design</a:t>
            </a:r>
          </a:p>
          <a:p>
            <a:r>
              <a:rPr lang="en-US"/>
              <a:t>Chapter 16 (Part B): Database Tuning</a:t>
            </a:r>
          </a:p>
          <a:p>
            <a:r>
              <a:rPr lang="en-US"/>
              <a:t>Chapter 17: Security</a:t>
            </a:r>
          </a:p>
          <a:p>
            <a:r>
              <a:rPr lang="en-US"/>
              <a:t>Chapter 18: Transaction Management Overview</a:t>
            </a:r>
          </a:p>
          <a:p>
            <a:r>
              <a:rPr lang="en-US"/>
              <a:t>Chapter 19: Concurrency Control</a:t>
            </a:r>
          </a:p>
          <a:p>
            <a:r>
              <a:rPr lang="en-US"/>
              <a:t>Chapter 20: Crash Recovery</a:t>
            </a:r>
          </a:p>
          <a:p>
            <a:r>
              <a:rPr lang="en-US"/>
              <a:t>Chapter 21: Parallel and Distributed Databases</a:t>
            </a:r>
          </a:p>
          <a:p>
            <a:r>
              <a:rPr lang="en-US"/>
              <a:t>Chapter 22: Internet Databases</a:t>
            </a:r>
          </a:p>
          <a:p>
            <a:r>
              <a:rPr lang="en-US"/>
              <a:t>Chapter 23: Decision Support</a:t>
            </a:r>
          </a:p>
          <a:p>
            <a:r>
              <a:rPr lang="en-US"/>
              <a:t>Chapter 24: Data Mining</a:t>
            </a:r>
          </a:p>
          <a:p>
            <a:r>
              <a:rPr lang="en-US"/>
              <a:t>Chapter 25: Object-Database Systems</a:t>
            </a:r>
          </a:p>
          <a:p>
            <a:r>
              <a:rPr lang="en-US"/>
              <a:t>Chapter 26: Spatial Data Management</a:t>
            </a:r>
          </a:p>
          <a:p>
            <a:r>
              <a:rPr lang="en-US"/>
              <a:t>Chapter 27: Deductive Databases</a:t>
            </a:r>
          </a:p>
          <a:p>
            <a:r>
              <a:rPr lang="en-US"/>
              <a:t>Chapter 28: Additional Topics</a:t>
            </a:r>
          </a:p>
          <a:p>
            <a:endParaRPr lang="en-US"/>
          </a:p>
        </p:txBody>
      </p:sp>
      <p:sp>
        <p:nvSpPr>
          <p:cNvPr id="512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 defTabSz="930275"/>
            <a:r>
              <a:rPr lang="en-US" sz="1000" i="1"/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 defTabSz="930275"/>
            <a:r>
              <a:rPr lang="en-US" sz="1000" i="1"/>
              <a:t>7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65363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/>
            <a:r>
              <a:rPr lang="en-US" sz="1000" i="1" dirty="0"/>
              <a:t>3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8198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slides for this text are organized into several modules. Each lecture contains about enough material for a 1.25 hour class period.  (The time estimate is very approximate--it will vary with the instructor, and lectures also differ in length; so use this as a rough guideline.)  This covers Lectures 1 and 2  (of 6) in Module (5). </a:t>
            </a:r>
          </a:p>
          <a:p>
            <a:endParaRPr lang="en-US"/>
          </a:p>
          <a:p>
            <a:r>
              <a:rPr lang="en-US"/>
              <a:t>Module (1):  Introduction (DBMS, Relational Model)</a:t>
            </a:r>
          </a:p>
          <a:p>
            <a:r>
              <a:rPr lang="en-US"/>
              <a:t>Module (2):  Storage and File Organizations (Disks, Buffering, Indexes)</a:t>
            </a:r>
          </a:p>
          <a:p>
            <a:r>
              <a:rPr lang="en-US"/>
              <a:t>Module (3):  Database Concepts (Relational Queries, DDL/ICs, Views and Security)</a:t>
            </a:r>
          </a:p>
          <a:p>
            <a:r>
              <a:rPr lang="en-US"/>
              <a:t>Module (4):  Relational Implementation (Query Evaluation, Optimization)</a:t>
            </a:r>
          </a:p>
          <a:p>
            <a:r>
              <a:rPr lang="en-US"/>
              <a:t>Module (5): Database Design (ER Model, Normalization, Physical Design, Tuning)</a:t>
            </a:r>
          </a:p>
          <a:p>
            <a:r>
              <a:rPr lang="en-US"/>
              <a:t>Module (6): Transaction Processing (Concurrency Control, Recovery)</a:t>
            </a:r>
          </a:p>
          <a:p>
            <a:r>
              <a:rPr lang="en-US"/>
              <a:t>Module (7): Advanced Topics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65363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/>
            <a:r>
              <a:rPr lang="en-US" sz="1000" i="1" dirty="0"/>
              <a:t>4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0246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63541" y="8818595"/>
            <a:ext cx="3032641" cy="463571"/>
          </a:xfrm>
          <a:prstGeom prst="rect">
            <a:avLst/>
          </a:prstGeom>
        </p:spPr>
        <p:txBody>
          <a:bodyPr lIns="88002" tIns="44001" rIns="88002" bIns="44001"/>
          <a:lstStyle/>
          <a:p>
            <a:fld id="{98ABD0EB-AE2D-4FA3-BA7E-BE2403604D1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65363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/>
            <a:r>
              <a:rPr lang="en-US" sz="1000" i="1" dirty="0"/>
              <a:t>8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4342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191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91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1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3810000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81200"/>
            <a:ext cx="3810000" cy="4076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810000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810000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19100"/>
            <a:ext cx="777240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7724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93663" y="6488113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endParaRPr lang="en-US" sz="1400">
              <a:latin typeface="Book Antiqua" pitchFamily="18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8645525" y="6488113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91D18285-680F-4216-8D7E-F10C7BE4B0AE}" type="slidenum">
              <a:rPr lang="en-US" sz="1400">
                <a:latin typeface="Book Antiqua" pitchFamily="18" charset="0"/>
              </a:rPr>
              <a:pPr algn="r"/>
              <a:t>‹#›</a:t>
            </a:fld>
            <a:endParaRPr lang="en-US" sz="1400"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0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id:st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057400"/>
            <a:ext cx="8610600" cy="1657350"/>
          </a:xfrm>
          <a:noFill/>
          <a:ln/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DATABASE MANAGEMENT SYSTEM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Levels of Abstraction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4114800" cy="4076700"/>
          </a:xfrm>
          <a:noFill/>
          <a:ln/>
        </p:spPr>
        <p:txBody>
          <a:bodyPr/>
          <a:lstStyle/>
          <a:p>
            <a:r>
              <a:rPr lang="en-US" sz="2400"/>
              <a:t>Many </a:t>
            </a:r>
            <a:r>
              <a:rPr lang="en-US" sz="2400" i="1" u="sng">
                <a:solidFill>
                  <a:schemeClr val="accent2"/>
                </a:solidFill>
              </a:rPr>
              <a:t>views</a:t>
            </a:r>
            <a:r>
              <a:rPr lang="en-US" sz="2400"/>
              <a:t>, single </a:t>
            </a:r>
            <a:r>
              <a:rPr lang="en-US" sz="2400" i="1" u="sng">
                <a:solidFill>
                  <a:schemeClr val="accent2"/>
                </a:solidFill>
              </a:rPr>
              <a:t>conceptual (logical) schema</a:t>
            </a:r>
            <a:r>
              <a:rPr lang="en-US" sz="2400" i="1">
                <a:solidFill>
                  <a:schemeClr val="accent2"/>
                </a:solidFill>
              </a:rPr>
              <a:t> </a:t>
            </a:r>
            <a:r>
              <a:rPr lang="en-US" sz="2400"/>
              <a:t>and </a:t>
            </a:r>
            <a:r>
              <a:rPr lang="en-US" sz="2400" i="1" u="sng">
                <a:solidFill>
                  <a:schemeClr val="accent2"/>
                </a:solidFill>
              </a:rPr>
              <a:t>physical schema</a:t>
            </a:r>
            <a:r>
              <a:rPr lang="en-US" sz="2400"/>
              <a:t>.</a:t>
            </a:r>
          </a:p>
          <a:p>
            <a:pPr lvl="1">
              <a:buSzPct val="75000"/>
            </a:pPr>
            <a:r>
              <a:rPr lang="en-US" sz="2000"/>
              <a:t>Views describe how users see the data.                                        </a:t>
            </a:r>
          </a:p>
          <a:p>
            <a:pPr lvl="1">
              <a:buSzPct val="75000"/>
            </a:pPr>
            <a:r>
              <a:rPr lang="en-US" sz="2000"/>
              <a:t>Conceptual schema defines logical structure</a:t>
            </a:r>
          </a:p>
          <a:p>
            <a:pPr lvl="1">
              <a:buSzPct val="75000"/>
            </a:pPr>
            <a:r>
              <a:rPr lang="en-US" sz="2000"/>
              <a:t>Physical schema describes the files and indexes used.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4163" y="5646738"/>
            <a:ext cx="55372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20725" y="5794375"/>
            <a:ext cx="56054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823913" y="5594350"/>
            <a:ext cx="7677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 typeface="Monotype Sorts" charset="0"/>
              <a:buChar char="*"/>
            </a:pPr>
            <a:r>
              <a:rPr lang="en-US" sz="2000" i="1">
                <a:latin typeface="Book Antiqua" pitchFamily="18" charset="0"/>
              </a:rPr>
              <a:t> Schemas are defined using DDL; data is modified/queried using DML</a:t>
            </a:r>
            <a:r>
              <a:rPr lang="en-US" sz="2000">
                <a:latin typeface="Book Antiqua" pitchFamily="18" charset="0"/>
              </a:rPr>
              <a:t>.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6337300" y="3975100"/>
            <a:ext cx="1041400" cy="203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321425" y="4084638"/>
            <a:ext cx="3175" cy="931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6337300" y="4889500"/>
            <a:ext cx="1041400" cy="203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391400" y="4127500"/>
            <a:ext cx="0" cy="812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699125" y="3338513"/>
            <a:ext cx="22526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Physical Schema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4175" y="2652713"/>
            <a:ext cx="2606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Conceptual Schema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013325" y="1814513"/>
            <a:ext cx="1069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View 1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308725" y="1814513"/>
            <a:ext cx="1069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View 2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7605713" y="1814513"/>
            <a:ext cx="1069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View 3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5041900" y="1841500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337300" y="1841500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632700" y="1841500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499100" y="2679700"/>
            <a:ext cx="27940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5727700" y="3365500"/>
            <a:ext cx="23368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5568950" y="2216150"/>
            <a:ext cx="520700" cy="444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6858000" y="2216150"/>
            <a:ext cx="0" cy="444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>
            <a:off x="7613650" y="2216150"/>
            <a:ext cx="546100" cy="444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6858000" y="3054350"/>
            <a:ext cx="0" cy="292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6858000" y="3740150"/>
            <a:ext cx="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Example: University Database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648200"/>
          </a:xfrm>
          <a:noFill/>
          <a:ln/>
        </p:spPr>
        <p:txBody>
          <a:bodyPr/>
          <a:lstStyle/>
          <a:p>
            <a:r>
              <a:rPr lang="en-US"/>
              <a:t>Conceptual schema:                  </a:t>
            </a:r>
          </a:p>
          <a:p>
            <a:pPr lvl="1">
              <a:buSzPct val="75000"/>
            </a:pPr>
            <a:r>
              <a:rPr lang="en-US"/>
              <a:t> </a:t>
            </a:r>
            <a:r>
              <a:rPr lang="en-US" i="1"/>
              <a:t>Students(sid: string, name: string, login: string, </a:t>
            </a:r>
          </a:p>
          <a:p>
            <a:pPr lvl="1">
              <a:buFontTx/>
              <a:buNone/>
            </a:pPr>
            <a:r>
              <a:rPr lang="en-US" i="1"/>
              <a:t>			  age: integer, gpa:real)</a:t>
            </a:r>
          </a:p>
          <a:p>
            <a:pPr lvl="1">
              <a:buSzPct val="75000"/>
            </a:pPr>
            <a:r>
              <a:rPr lang="en-US" i="1"/>
              <a:t> Courses(cid: string, cname:string, credits:integer) </a:t>
            </a:r>
          </a:p>
          <a:p>
            <a:pPr lvl="1">
              <a:buSzPct val="75000"/>
            </a:pPr>
            <a:r>
              <a:rPr lang="en-US" i="1"/>
              <a:t> Enrolled(sid:string, cid:string, grade:string)</a:t>
            </a:r>
          </a:p>
          <a:p>
            <a:r>
              <a:rPr lang="en-US"/>
              <a:t>Physical schema:</a:t>
            </a:r>
          </a:p>
          <a:p>
            <a:pPr lvl="1">
              <a:buSzPct val="75000"/>
            </a:pPr>
            <a:r>
              <a:rPr lang="en-US"/>
              <a:t>Relations stored as unordered files. </a:t>
            </a:r>
          </a:p>
          <a:p>
            <a:pPr lvl="1">
              <a:buSzPct val="75000"/>
            </a:pPr>
            <a:r>
              <a:rPr lang="en-US"/>
              <a:t>Index on first column of Students.</a:t>
            </a:r>
          </a:p>
          <a:p>
            <a:r>
              <a:rPr lang="en-US"/>
              <a:t>External Schema (View): </a:t>
            </a:r>
          </a:p>
          <a:p>
            <a:pPr lvl="1">
              <a:buSzPct val="75000"/>
            </a:pPr>
            <a:r>
              <a:rPr lang="en-US" i="1"/>
              <a:t>Course_info(</a:t>
            </a:r>
            <a:r>
              <a:rPr lang="en-US" i="1">
                <a:hlinkClick r:id="rId3"/>
              </a:rPr>
              <a:t>cid:string</a:t>
            </a:r>
            <a:r>
              <a:rPr lang="en-US" i="1"/>
              <a:t>, enrollment:integer)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Instances and Schemas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Similar to types and variables in programming languages</a:t>
            </a:r>
          </a:p>
          <a:p>
            <a:r>
              <a:rPr lang="en-US"/>
              <a:t>Schema – the logical structure of the database (e.g., set of customers and accounts and the relationship between them)</a:t>
            </a:r>
          </a:p>
          <a:p>
            <a:r>
              <a:rPr lang="en-US"/>
              <a:t>Instance – the actual content of the database at a particular point in 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 Independence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Ability to modify a schema definition in one level without affecting a schema definition in the other levels.</a:t>
            </a:r>
          </a:p>
          <a:p>
            <a:pPr>
              <a:lnSpc>
                <a:spcPct val="90000"/>
              </a:lnSpc>
            </a:pPr>
            <a:r>
              <a:rPr lang="en-US" dirty="0"/>
              <a:t>The interfaces between the various levels and components should be well defined so that changes in some parts do not seriously influence others.</a:t>
            </a:r>
          </a:p>
          <a:p>
            <a:pPr>
              <a:lnSpc>
                <a:spcPct val="90000"/>
              </a:lnSpc>
            </a:pPr>
            <a:r>
              <a:rPr lang="en-US" dirty="0"/>
              <a:t>Two levels of data independence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Physical data </a:t>
            </a:r>
            <a:r>
              <a:rPr lang="en-US" dirty="0" smtClean="0"/>
              <a:t>independence:-</a:t>
            </a:r>
            <a:r>
              <a:rPr lang="en-US" sz="1600" dirty="0" smtClean="0"/>
              <a:t> Protection from changes in </a:t>
            </a:r>
            <a:r>
              <a:rPr lang="en-US" sz="1600" i="1" dirty="0" smtClean="0"/>
              <a:t>logical </a:t>
            </a:r>
            <a:r>
              <a:rPr lang="en-US" sz="1600" dirty="0" smtClean="0"/>
              <a:t>structure of data.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dirty="0"/>
              <a:t>Logical data </a:t>
            </a:r>
            <a:r>
              <a:rPr lang="en-US" dirty="0" smtClean="0"/>
              <a:t>independence</a:t>
            </a:r>
            <a:r>
              <a:rPr lang="en-US" sz="2000" dirty="0" smtClean="0"/>
              <a:t>:-</a:t>
            </a:r>
            <a:r>
              <a:rPr lang="en-US" sz="2000" dirty="0" smtClean="0"/>
              <a:t> </a:t>
            </a:r>
            <a:r>
              <a:rPr lang="en-US" sz="1600" dirty="0"/>
              <a:t>Protection from changes in physical structure of data.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72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Instances and Schemas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08950" cy="4876800"/>
          </a:xfrm>
        </p:spPr>
        <p:txBody>
          <a:bodyPr/>
          <a:lstStyle/>
          <a:p>
            <a:r>
              <a:rPr lang="en-US" sz="1800" dirty="0"/>
              <a:t>Similar to types and variables in programming languages</a:t>
            </a:r>
          </a:p>
          <a:p>
            <a:r>
              <a:rPr lang="en-US" sz="1800" b="1" dirty="0"/>
              <a:t>Schema</a:t>
            </a:r>
            <a:r>
              <a:rPr lang="en-US" sz="1800" dirty="0"/>
              <a:t> – the logical structure of the database </a:t>
            </a:r>
          </a:p>
          <a:p>
            <a:pPr lvl="1"/>
            <a:r>
              <a:rPr lang="en-US" sz="1600" dirty="0"/>
              <a:t>e.g., the database consists of information about a set of customers and accounts and the relationship between them)</a:t>
            </a:r>
          </a:p>
          <a:p>
            <a:pPr lvl="1"/>
            <a:r>
              <a:rPr lang="en-US" sz="1600" dirty="0"/>
              <a:t>Analogous to type information of a variable in a program</a:t>
            </a:r>
          </a:p>
          <a:p>
            <a:pPr lvl="1"/>
            <a:r>
              <a:rPr lang="en-US" sz="1600" b="1" dirty="0"/>
              <a:t>Physical schema</a:t>
            </a:r>
            <a:r>
              <a:rPr lang="en-US" sz="1600" dirty="0"/>
              <a:t>: database design at the physical level</a:t>
            </a:r>
          </a:p>
          <a:p>
            <a:pPr lvl="1"/>
            <a:r>
              <a:rPr lang="en-US" sz="1600" b="1" dirty="0"/>
              <a:t>Logical schema</a:t>
            </a:r>
            <a:r>
              <a:rPr lang="en-US" sz="1600" dirty="0"/>
              <a:t>: database design at the logical level</a:t>
            </a:r>
          </a:p>
          <a:p>
            <a:r>
              <a:rPr lang="en-US" sz="1800" b="1" dirty="0"/>
              <a:t>Instance</a:t>
            </a:r>
            <a:r>
              <a:rPr lang="en-US" sz="1800" dirty="0"/>
              <a:t> – the actual content of the database at a particular point in time </a:t>
            </a:r>
          </a:p>
          <a:p>
            <a:pPr lvl="1"/>
            <a:r>
              <a:rPr lang="en-US" sz="1600" dirty="0"/>
              <a:t>Analogous to the value of a variable</a:t>
            </a:r>
          </a:p>
          <a:p>
            <a:r>
              <a:rPr lang="en-US" sz="1800" b="1" dirty="0"/>
              <a:t>Physical Data Independence</a:t>
            </a:r>
            <a:r>
              <a:rPr lang="en-US" sz="1800" dirty="0"/>
              <a:t> – the ability to modify the physical schema without changing the logical schema</a:t>
            </a:r>
          </a:p>
          <a:p>
            <a:pPr lvl="1"/>
            <a:r>
              <a:rPr lang="en-US" sz="1600" dirty="0"/>
              <a:t>Applications depend on the logical schema</a:t>
            </a:r>
          </a:p>
          <a:p>
            <a:pPr lvl="1"/>
            <a:r>
              <a:rPr lang="en-US" sz="1600" dirty="0"/>
              <a:t>In general, the interfaces between the various levels and components should be well defined so that changes in some parts do not seriously influence others.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685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Database </a:t>
            </a:r>
            <a:r>
              <a:rPr lang="en-US" b="1" dirty="0">
                <a:solidFill>
                  <a:schemeClr val="tx1"/>
                </a:solidFill>
              </a:rPr>
              <a:t>Languages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sz="2400" dirty="0" smtClean="0"/>
              <a:t>Data </a:t>
            </a:r>
            <a:r>
              <a:rPr lang="en-US" sz="2400" dirty="0"/>
              <a:t>Definition Language (DDL)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Specification </a:t>
            </a:r>
            <a:r>
              <a:rPr lang="en-US" sz="1800" dirty="0"/>
              <a:t>notation for defining the database schema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DDL compiler generates a set of tables stored in a data dictionary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Data dictionary contains </a:t>
            </a:r>
            <a:r>
              <a:rPr lang="en-US" sz="1800" b="1" i="1" dirty="0"/>
              <a:t>metadata</a:t>
            </a:r>
            <a:r>
              <a:rPr lang="en-US" sz="1800" dirty="0"/>
              <a:t> (data about data)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Data storage and definition language – special type of DDL in which the storage structure and access methods used by the database system are </a:t>
            </a:r>
            <a:r>
              <a:rPr lang="en-US" sz="1800" dirty="0" smtClean="0"/>
              <a:t>specified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/>
              <a:t> </a:t>
            </a:r>
            <a:r>
              <a:rPr lang="en-US" sz="2400" dirty="0"/>
              <a:t>Data Manipulation Language</a:t>
            </a:r>
            <a:r>
              <a:rPr lang="en-US" sz="3200" dirty="0" smtClean="0"/>
              <a:t> </a:t>
            </a:r>
            <a:r>
              <a:rPr lang="en-US" sz="2400" dirty="0" smtClean="0"/>
              <a:t>(DML)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Language for accessing and manipulating the data organized by the appropriate data model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Two classes of languages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Procedural – user specifies what data is required and how to get those data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Nonprocedural – user specifies what data is required without specifying how to get those </a:t>
            </a:r>
            <a:r>
              <a:rPr lang="en-US" sz="2000" dirty="0" smtClean="0"/>
              <a:t>data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72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Database Users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5334000"/>
          </a:xfrm>
        </p:spPr>
        <p:txBody>
          <a:bodyPr/>
          <a:lstStyle/>
          <a:p>
            <a:r>
              <a:rPr lang="en-US" sz="2400" dirty="0"/>
              <a:t>Users are differentiated by the way they expect to interact with the system</a:t>
            </a:r>
          </a:p>
          <a:p>
            <a:r>
              <a:rPr lang="en-US" sz="2400" dirty="0"/>
              <a:t>Application programmers – interact with system through DML calls</a:t>
            </a:r>
          </a:p>
          <a:p>
            <a:r>
              <a:rPr lang="en-US" sz="2400" dirty="0"/>
              <a:t>Sophisticated users – form requests in a database query language</a:t>
            </a:r>
          </a:p>
          <a:p>
            <a:r>
              <a:rPr lang="en-US" sz="2400" dirty="0"/>
              <a:t>Specialized users – write specialized database applications that do not fit into the traditional data processing framework</a:t>
            </a:r>
          </a:p>
          <a:p>
            <a:r>
              <a:rPr lang="en-US" sz="2400" dirty="0"/>
              <a:t>Naïve users – invoke one of the permanent application programs that have been written previously</a:t>
            </a:r>
          </a:p>
          <a:p>
            <a:pPr lvl="1"/>
            <a:r>
              <a:rPr lang="en-US" sz="2000" dirty="0"/>
              <a:t>E.g. people accessing database over the web, bank tellers, clerical staff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Database Administrator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029450" cy="4114800"/>
          </a:xfrm>
        </p:spPr>
        <p:txBody>
          <a:bodyPr/>
          <a:lstStyle/>
          <a:p>
            <a:r>
              <a:rPr lang="en-US" sz="2000"/>
              <a:t>Coordinates all the activities of the database system; the database administrator has a good understanding of the enterprise’s information resources and needs.</a:t>
            </a:r>
          </a:p>
          <a:p>
            <a:r>
              <a:rPr lang="en-US" sz="2000"/>
              <a:t>Database administrator's duties include:</a:t>
            </a:r>
          </a:p>
          <a:p>
            <a:pPr lvl="1"/>
            <a:r>
              <a:rPr lang="en-US" sz="2000"/>
              <a:t>Schema definition</a:t>
            </a:r>
          </a:p>
          <a:p>
            <a:pPr lvl="1"/>
            <a:r>
              <a:rPr lang="en-US" sz="2000"/>
              <a:t>Storage structure and access method definition</a:t>
            </a:r>
          </a:p>
          <a:p>
            <a:pPr lvl="1"/>
            <a:r>
              <a:rPr lang="en-US" sz="2000"/>
              <a:t>Schema and physical organization modification</a:t>
            </a:r>
          </a:p>
          <a:p>
            <a:pPr lvl="1"/>
            <a:r>
              <a:rPr lang="en-US" sz="2000"/>
              <a:t>Granting user authority to access the database</a:t>
            </a:r>
          </a:p>
          <a:p>
            <a:pPr lvl="1"/>
            <a:r>
              <a:rPr lang="en-US" sz="2000"/>
              <a:t>Specifying integrity constraints</a:t>
            </a:r>
          </a:p>
          <a:p>
            <a:pPr lvl="1"/>
            <a:r>
              <a:rPr lang="en-US" sz="2000"/>
              <a:t>Acting as liaison with users</a:t>
            </a:r>
          </a:p>
          <a:p>
            <a:pPr lvl="1"/>
            <a:r>
              <a:rPr lang="en-US" sz="2000"/>
              <a:t>Monitoring performance and responding to changes in requirements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04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 Models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collection of tools for describing: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 relationships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 semantics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 constraints</a:t>
            </a:r>
          </a:p>
          <a:p>
            <a:pPr>
              <a:lnSpc>
                <a:spcPct val="90000"/>
              </a:lnSpc>
            </a:pPr>
            <a:r>
              <a:rPr lang="en-US" dirty="0"/>
              <a:t>Object-based logical models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Entity-relationship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Object-oriented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Semantic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Functional model</a:t>
            </a:r>
          </a:p>
          <a:p>
            <a:pPr>
              <a:lnSpc>
                <a:spcPct val="90000"/>
              </a:lnSpc>
            </a:pPr>
            <a:r>
              <a:rPr lang="en-US" dirty="0"/>
              <a:t>Record-based logical models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Relational model (e.g., SQL/DS, DB2)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Network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Hierarchical model (e.g., IMS)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876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Entity-Relationship Model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029450" cy="5118100"/>
          </a:xfrm>
        </p:spPr>
        <p:txBody>
          <a:bodyPr/>
          <a:lstStyle/>
          <a:p>
            <a:pPr marL="342900" lvl="1" indent="-342900">
              <a:buSzPct val="75000"/>
              <a:buFont typeface="Wingdings" pitchFamily="2" charset="2"/>
              <a:buChar char="§"/>
            </a:pPr>
            <a:r>
              <a:rPr lang="en-GB" sz="2800" dirty="0">
                <a:ea typeface="+mn-ea"/>
                <a:cs typeface="+mn-cs"/>
              </a:rPr>
              <a:t>The basics of Entity-Relationship modelling</a:t>
            </a:r>
          </a:p>
          <a:p>
            <a:pPr lvl="2"/>
            <a:r>
              <a:rPr lang="en-US" dirty="0" smtClean="0"/>
              <a:t>Entities (objects) </a:t>
            </a:r>
          </a:p>
          <a:p>
            <a:pPr lvl="3"/>
            <a:r>
              <a:rPr lang="en-US" dirty="0" smtClean="0"/>
              <a:t>E.g. customers, accounts, bank branch</a:t>
            </a:r>
          </a:p>
          <a:p>
            <a:pPr lvl="2"/>
            <a:r>
              <a:rPr lang="en-GB" dirty="0" smtClean="0"/>
              <a:t>Attribute</a:t>
            </a:r>
            <a:r>
              <a:rPr lang="en-GB" dirty="0" smtClean="0"/>
              <a:t>s</a:t>
            </a:r>
            <a:endParaRPr lang="en-US" dirty="0" smtClean="0"/>
          </a:p>
          <a:p>
            <a:pPr lvl="2"/>
            <a:r>
              <a:rPr lang="en-US" dirty="0" smtClean="0"/>
              <a:t>Relationships between entities</a:t>
            </a:r>
          </a:p>
          <a:p>
            <a:pPr lvl="3"/>
            <a:r>
              <a:rPr lang="en-US" dirty="0" smtClean="0"/>
              <a:t>E.g. Account A-101 is held by customer Johnson</a:t>
            </a:r>
          </a:p>
          <a:p>
            <a:pPr lvl="3"/>
            <a:r>
              <a:rPr lang="en-US" dirty="0" smtClean="0"/>
              <a:t>Relationship set </a:t>
            </a:r>
            <a:r>
              <a:rPr lang="en-US" i="1" dirty="0" smtClean="0"/>
              <a:t>depositor</a:t>
            </a:r>
            <a:r>
              <a:rPr lang="en-US" dirty="0" smtClean="0"/>
              <a:t> associates customers with accounts</a:t>
            </a:r>
          </a:p>
          <a:p>
            <a:r>
              <a:rPr lang="en-US" dirty="0" smtClean="0"/>
              <a:t>Widely used for database design</a:t>
            </a:r>
          </a:p>
          <a:p>
            <a:pPr lvl="1"/>
            <a:r>
              <a:rPr lang="en-US" dirty="0" smtClean="0"/>
              <a:t>Database design in E-R model usually converted to design in the relational model which is used for storage and processing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Database: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 logical coherent collection of data representing the mini-world such that change in the mini-world brings about change in database collected for a particular purpose and for a group of intended users.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Meaningful facts, text, graphics, images, sound, video segments that can be recorded and have an implicit meaning.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Metadata: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Data that describes data</a:t>
            </a: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File </a:t>
            </a:r>
            <a:r>
              <a:rPr lang="en-US" sz="1800" b="1" dirty="0"/>
              <a:t>Processing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A collection of application programs that perform services for the end-users such as production of reports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/>
              <a:t>Each program defines and manages its own </a:t>
            </a:r>
            <a:r>
              <a:rPr lang="en-GB" sz="1800" dirty="0" smtClean="0"/>
              <a:t>data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Database Management System (DBMS):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 software package/ system to facilitate the creation and maintenance of a computerized database.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Database System: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The DBMS software together with the data itself.  Sometimes, the applications are also included. </a:t>
            </a:r>
            <a:r>
              <a:rPr lang="en-US" sz="1800" dirty="0" smtClean="0"/>
              <a:t>Database + DBMS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7239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Basic Definitions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ER Model Basics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 i="1" u="sng" dirty="0">
                <a:solidFill>
                  <a:schemeClr val="accent2"/>
                </a:solidFill>
              </a:rPr>
              <a:t>Entity</a:t>
            </a:r>
            <a:r>
              <a:rPr lang="en-US" sz="2400" i="1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Real-world object distinguishable from other objects. </a:t>
            </a:r>
            <a:r>
              <a:rPr lang="en-US" dirty="0"/>
              <a:t>An entity is described using a set of </a:t>
            </a:r>
            <a:r>
              <a:rPr lang="en-US" i="1" u="sng" dirty="0">
                <a:solidFill>
                  <a:schemeClr val="accent2"/>
                </a:solidFill>
              </a:rPr>
              <a:t>attributes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r>
              <a:rPr lang="en-US" sz="2400" dirty="0"/>
              <a:t>Each attribute has a </a:t>
            </a:r>
            <a:r>
              <a:rPr lang="en-US" sz="2400" i="1" dirty="0">
                <a:solidFill>
                  <a:schemeClr val="accent2"/>
                </a:solidFill>
              </a:rPr>
              <a:t>domain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</a:p>
          <a:p>
            <a:r>
              <a:rPr lang="en-US" sz="2400" i="1" u="sng" dirty="0" smtClean="0">
                <a:solidFill>
                  <a:schemeClr val="accent2"/>
                </a:solidFill>
              </a:rPr>
              <a:t>Entity </a:t>
            </a:r>
            <a:r>
              <a:rPr lang="en-US" sz="2400" i="1" u="sng" dirty="0">
                <a:solidFill>
                  <a:schemeClr val="accent2"/>
                </a:solidFill>
              </a:rPr>
              <a:t>Set</a:t>
            </a:r>
            <a:r>
              <a:rPr lang="en-US" sz="2400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A collection of similar entities.  E.g., all employees.  </a:t>
            </a:r>
          </a:p>
          <a:p>
            <a:pPr lvl="1">
              <a:buSzPct val="75000"/>
            </a:pPr>
            <a:r>
              <a:rPr lang="en-US" sz="2000" dirty="0"/>
              <a:t>All entities in an entity set have the same set of attributes.  (Until we consider ISA hierarchies, anyway!)</a:t>
            </a:r>
          </a:p>
          <a:p>
            <a:pPr lvl="1">
              <a:buSzPct val="75000"/>
            </a:pPr>
            <a:r>
              <a:rPr lang="en-US" sz="2000" dirty="0" smtClean="0"/>
              <a:t>Each </a:t>
            </a:r>
            <a:r>
              <a:rPr lang="en-US" sz="2000" dirty="0"/>
              <a:t>entity set has a </a:t>
            </a:r>
            <a:r>
              <a:rPr lang="en-US" sz="2000" i="1" dirty="0" smtClean="0">
                <a:solidFill>
                  <a:schemeClr val="accent2"/>
                </a:solidFill>
              </a:rPr>
              <a:t>key</a:t>
            </a:r>
            <a:r>
              <a:rPr lang="en-US" sz="2000" dirty="0" smtClean="0"/>
              <a:t>.</a:t>
            </a:r>
          </a:p>
          <a:p>
            <a:pPr lvl="1">
              <a:buSzPct val="75000"/>
              <a:buNone/>
            </a:pPr>
            <a:r>
              <a:rPr lang="en-US" i="1" u="sng" dirty="0">
                <a:solidFill>
                  <a:schemeClr val="accent2"/>
                </a:solidFill>
                <a:ea typeface="+mn-ea"/>
                <a:cs typeface="+mn-cs"/>
              </a:rPr>
              <a:t>Weak </a:t>
            </a:r>
            <a:r>
              <a:rPr lang="en-US" i="1" u="sng" dirty="0" smtClean="0">
                <a:solidFill>
                  <a:schemeClr val="accent2"/>
                </a:solidFill>
                <a:ea typeface="+mn-ea"/>
                <a:cs typeface="+mn-cs"/>
              </a:rPr>
              <a:t>Entities: </a:t>
            </a: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chemeClr val="accent2"/>
                </a:solidFill>
              </a:rPr>
              <a:t>weak entity </a:t>
            </a:r>
            <a:r>
              <a:rPr lang="en-US" sz="2000" dirty="0" smtClean="0"/>
              <a:t>can be identified uniquely only by considering the primary key of another (</a:t>
            </a:r>
            <a:r>
              <a:rPr lang="en-US" sz="2000" i="1" dirty="0" smtClean="0"/>
              <a:t>owner</a:t>
            </a:r>
            <a:r>
              <a:rPr lang="en-US" sz="2000" dirty="0" smtClean="0"/>
              <a:t>) entity.</a:t>
            </a:r>
          </a:p>
          <a:p>
            <a:pPr lvl="1">
              <a:buSzPct val="75000"/>
            </a:pPr>
            <a:endParaRPr lang="en-US" sz="2000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02150" y="311150"/>
            <a:ext cx="4406900" cy="1663700"/>
            <a:chOff x="2836" y="196"/>
            <a:chExt cx="2776" cy="104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700" y="916"/>
              <a:ext cx="1144" cy="328"/>
              <a:chOff x="3700" y="916"/>
              <a:chExt cx="1144" cy="328"/>
            </a:xfrm>
          </p:grpSpPr>
          <p:sp>
            <p:nvSpPr>
              <p:cNvPr id="7174" name="Rectangle 6"/>
              <p:cNvSpPr>
                <a:spLocks noChangeArrowheads="1"/>
              </p:cNvSpPr>
              <p:nvPr/>
            </p:nvSpPr>
            <p:spPr bwMode="auto">
              <a:xfrm>
                <a:off x="3700" y="916"/>
                <a:ext cx="1144" cy="328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3779" y="929"/>
                <a:ext cx="959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>
                    <a:solidFill>
                      <a:schemeClr val="tx2"/>
                    </a:solidFill>
                    <a:latin typeface="Arial" pitchFamily="34" charset="0"/>
                  </a:rPr>
                  <a:t>Employees</a:t>
                </a:r>
              </a:p>
            </p:txBody>
          </p:sp>
        </p:grp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2836" y="340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3010" y="400"/>
              <a:ext cx="3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u="sng">
                  <a:solidFill>
                    <a:schemeClr val="tx2"/>
                  </a:solidFill>
                  <a:latin typeface="Arial" pitchFamily="34" charset="0"/>
                </a:rPr>
                <a:t>ssn</a:t>
              </a:r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3892" y="196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4900" y="340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3923" y="257"/>
              <a:ext cx="53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Arial" pitchFamily="34" charset="0"/>
                </a:rPr>
                <a:t>name</a:t>
              </a: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5075" y="402"/>
              <a:ext cx="30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Arial" pitchFamily="34" charset="0"/>
                </a:rPr>
                <a:t>lot</a:t>
              </a: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3220" y="676"/>
              <a:ext cx="472" cy="2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4272" y="532"/>
              <a:ext cx="0" cy="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4852" y="668"/>
              <a:ext cx="376" cy="2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ER Model Basics 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3505200"/>
            <a:ext cx="8991600" cy="3200400"/>
          </a:xfrm>
          <a:noFill/>
          <a:ln/>
        </p:spPr>
        <p:txBody>
          <a:bodyPr/>
          <a:lstStyle/>
          <a:p>
            <a:r>
              <a:rPr lang="en-US" sz="2400" i="1" u="sng" dirty="0">
                <a:solidFill>
                  <a:schemeClr val="accent2"/>
                </a:solidFill>
              </a:rPr>
              <a:t>Relationship</a:t>
            </a:r>
            <a:r>
              <a:rPr lang="en-US" sz="2400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Association among two or more entities.  E.g., </a:t>
            </a:r>
            <a:r>
              <a:rPr lang="en-US" sz="2400" dirty="0" err="1"/>
              <a:t>Attishoo</a:t>
            </a:r>
            <a:r>
              <a:rPr lang="en-US" sz="2400" dirty="0"/>
              <a:t> works in Pharmacy department.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i="1" u="sng" dirty="0">
                <a:solidFill>
                  <a:schemeClr val="accent2"/>
                </a:solidFill>
              </a:rPr>
              <a:t>Relationship Set</a:t>
            </a:r>
            <a:r>
              <a:rPr lang="en-US" sz="2400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Collection of similar relationships.</a:t>
            </a:r>
          </a:p>
          <a:p>
            <a:pPr lvl="1">
              <a:buSzPct val="75000"/>
            </a:pPr>
            <a:r>
              <a:rPr lang="en-US" sz="2000" dirty="0"/>
              <a:t>An n-</a:t>
            </a:r>
            <a:r>
              <a:rPr lang="en-US" sz="2000" dirty="0" err="1"/>
              <a:t>ary</a:t>
            </a:r>
            <a:r>
              <a:rPr lang="en-US" sz="2000" dirty="0"/>
              <a:t> relationship set  R relates n entity sets E1 ... En; each relationship in R involves entities e1    </a:t>
            </a:r>
            <a:r>
              <a:rPr lang="en-US" sz="2000" dirty="0" err="1"/>
              <a:t>E1</a:t>
            </a:r>
            <a:r>
              <a:rPr lang="en-US" sz="2000" dirty="0"/>
              <a:t>, ..., en     </a:t>
            </a:r>
            <a:r>
              <a:rPr lang="en-US" sz="2000" dirty="0" err="1"/>
              <a:t>En</a:t>
            </a:r>
            <a:endParaRPr lang="en-US" sz="2000" dirty="0"/>
          </a:p>
          <a:p>
            <a:pPr lvl="1"/>
            <a:r>
              <a:rPr lang="en-US" dirty="0"/>
              <a:t>Same entity set could participate in different relationship sets, or in different “</a:t>
            </a:r>
            <a:r>
              <a:rPr lang="en-US" dirty="0">
                <a:solidFill>
                  <a:schemeClr val="accent2"/>
                </a:solidFill>
              </a:rPr>
              <a:t>roles</a:t>
            </a:r>
            <a:r>
              <a:rPr lang="en-US" dirty="0"/>
              <a:t>” in same set.</a:t>
            </a:r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1055688" y="1868488"/>
            <a:ext cx="838200" cy="428625"/>
          </a:xfrm>
          <a:custGeom>
            <a:avLst/>
            <a:gdLst/>
            <a:ahLst/>
            <a:cxnLst>
              <a:cxn ang="0">
                <a:pos x="525" y="123"/>
              </a:cxn>
              <a:cxn ang="0">
                <a:pos x="517" y="100"/>
              </a:cxn>
              <a:cxn ang="0">
                <a:pos x="501" y="78"/>
              </a:cxn>
              <a:cxn ang="0">
                <a:pos x="478" y="57"/>
              </a:cxn>
              <a:cxn ang="0">
                <a:pos x="449" y="40"/>
              </a:cxn>
              <a:cxn ang="0">
                <a:pos x="414" y="24"/>
              </a:cxn>
              <a:cxn ang="0">
                <a:pos x="374" y="14"/>
              </a:cxn>
              <a:cxn ang="0">
                <a:pos x="331" y="5"/>
              </a:cxn>
              <a:cxn ang="0">
                <a:pos x="286" y="1"/>
              </a:cxn>
              <a:cxn ang="0">
                <a:pos x="240" y="1"/>
              </a:cxn>
              <a:cxn ang="0">
                <a:pos x="195" y="5"/>
              </a:cxn>
              <a:cxn ang="0">
                <a:pos x="152" y="14"/>
              </a:cxn>
              <a:cxn ang="0">
                <a:pos x="112" y="24"/>
              </a:cxn>
              <a:cxn ang="0">
                <a:pos x="77" y="40"/>
              </a:cxn>
              <a:cxn ang="0">
                <a:pos x="48" y="57"/>
              </a:cxn>
              <a:cxn ang="0">
                <a:pos x="25" y="78"/>
              </a:cxn>
              <a:cxn ang="0">
                <a:pos x="9" y="100"/>
              </a:cxn>
              <a:cxn ang="0">
                <a:pos x="1" y="123"/>
              </a:cxn>
              <a:cxn ang="0">
                <a:pos x="1" y="145"/>
              </a:cxn>
              <a:cxn ang="0">
                <a:pos x="9" y="168"/>
              </a:cxn>
              <a:cxn ang="0">
                <a:pos x="25" y="190"/>
              </a:cxn>
              <a:cxn ang="0">
                <a:pos x="48" y="211"/>
              </a:cxn>
              <a:cxn ang="0">
                <a:pos x="77" y="228"/>
              </a:cxn>
              <a:cxn ang="0">
                <a:pos x="112" y="244"/>
              </a:cxn>
              <a:cxn ang="0">
                <a:pos x="152" y="256"/>
              </a:cxn>
              <a:cxn ang="0">
                <a:pos x="195" y="264"/>
              </a:cxn>
              <a:cxn ang="0">
                <a:pos x="240" y="267"/>
              </a:cxn>
              <a:cxn ang="0">
                <a:pos x="286" y="267"/>
              </a:cxn>
              <a:cxn ang="0">
                <a:pos x="331" y="264"/>
              </a:cxn>
              <a:cxn ang="0">
                <a:pos x="374" y="256"/>
              </a:cxn>
              <a:cxn ang="0">
                <a:pos x="414" y="244"/>
              </a:cxn>
              <a:cxn ang="0">
                <a:pos x="449" y="228"/>
              </a:cxn>
              <a:cxn ang="0">
                <a:pos x="478" y="211"/>
              </a:cxn>
              <a:cxn ang="0">
                <a:pos x="501" y="190"/>
              </a:cxn>
              <a:cxn ang="0">
                <a:pos x="517" y="168"/>
              </a:cxn>
              <a:cxn ang="0">
                <a:pos x="525" y="145"/>
              </a:cxn>
            </a:cxnLst>
            <a:rect l="0" t="0" r="r" b="b"/>
            <a:pathLst>
              <a:path w="528" h="270">
                <a:moveTo>
                  <a:pt x="527" y="134"/>
                </a:moveTo>
                <a:lnTo>
                  <a:pt x="525" y="123"/>
                </a:lnTo>
                <a:lnTo>
                  <a:pt x="522" y="111"/>
                </a:lnTo>
                <a:lnTo>
                  <a:pt x="517" y="100"/>
                </a:lnTo>
                <a:lnTo>
                  <a:pt x="510" y="88"/>
                </a:lnTo>
                <a:lnTo>
                  <a:pt x="501" y="78"/>
                </a:lnTo>
                <a:lnTo>
                  <a:pt x="490" y="67"/>
                </a:lnTo>
                <a:lnTo>
                  <a:pt x="478" y="57"/>
                </a:lnTo>
                <a:lnTo>
                  <a:pt x="465" y="48"/>
                </a:lnTo>
                <a:lnTo>
                  <a:pt x="449" y="40"/>
                </a:lnTo>
                <a:lnTo>
                  <a:pt x="433" y="32"/>
                </a:lnTo>
                <a:lnTo>
                  <a:pt x="414" y="24"/>
                </a:lnTo>
                <a:lnTo>
                  <a:pt x="394" y="18"/>
                </a:lnTo>
                <a:lnTo>
                  <a:pt x="374" y="14"/>
                </a:lnTo>
                <a:lnTo>
                  <a:pt x="353" y="8"/>
                </a:lnTo>
                <a:lnTo>
                  <a:pt x="331" y="5"/>
                </a:lnTo>
                <a:lnTo>
                  <a:pt x="309" y="2"/>
                </a:lnTo>
                <a:lnTo>
                  <a:pt x="286" y="1"/>
                </a:lnTo>
                <a:lnTo>
                  <a:pt x="262" y="0"/>
                </a:lnTo>
                <a:lnTo>
                  <a:pt x="240" y="1"/>
                </a:lnTo>
                <a:lnTo>
                  <a:pt x="218" y="2"/>
                </a:lnTo>
                <a:lnTo>
                  <a:pt x="195" y="5"/>
                </a:lnTo>
                <a:lnTo>
                  <a:pt x="173" y="8"/>
                </a:lnTo>
                <a:lnTo>
                  <a:pt x="152" y="14"/>
                </a:lnTo>
                <a:lnTo>
                  <a:pt x="132" y="18"/>
                </a:lnTo>
                <a:lnTo>
                  <a:pt x="112" y="24"/>
                </a:lnTo>
                <a:lnTo>
                  <a:pt x="94" y="32"/>
                </a:lnTo>
                <a:lnTo>
                  <a:pt x="77" y="40"/>
                </a:lnTo>
                <a:lnTo>
                  <a:pt x="62" y="48"/>
                </a:lnTo>
                <a:lnTo>
                  <a:pt x="48" y="57"/>
                </a:lnTo>
                <a:lnTo>
                  <a:pt x="36" y="67"/>
                </a:lnTo>
                <a:lnTo>
                  <a:pt x="25" y="78"/>
                </a:lnTo>
                <a:lnTo>
                  <a:pt x="16" y="88"/>
                </a:lnTo>
                <a:lnTo>
                  <a:pt x="9" y="100"/>
                </a:lnTo>
                <a:lnTo>
                  <a:pt x="4" y="111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8"/>
                </a:lnTo>
                <a:lnTo>
                  <a:pt x="9" y="168"/>
                </a:lnTo>
                <a:lnTo>
                  <a:pt x="16" y="180"/>
                </a:lnTo>
                <a:lnTo>
                  <a:pt x="25" y="190"/>
                </a:lnTo>
                <a:lnTo>
                  <a:pt x="36" y="201"/>
                </a:lnTo>
                <a:lnTo>
                  <a:pt x="48" y="211"/>
                </a:lnTo>
                <a:lnTo>
                  <a:pt x="62" y="220"/>
                </a:lnTo>
                <a:lnTo>
                  <a:pt x="77" y="228"/>
                </a:lnTo>
                <a:lnTo>
                  <a:pt x="94" y="237"/>
                </a:lnTo>
                <a:lnTo>
                  <a:pt x="112" y="244"/>
                </a:lnTo>
                <a:lnTo>
                  <a:pt x="132" y="250"/>
                </a:lnTo>
                <a:lnTo>
                  <a:pt x="152" y="256"/>
                </a:lnTo>
                <a:lnTo>
                  <a:pt x="173" y="260"/>
                </a:lnTo>
                <a:lnTo>
                  <a:pt x="195" y="264"/>
                </a:lnTo>
                <a:lnTo>
                  <a:pt x="218" y="266"/>
                </a:lnTo>
                <a:lnTo>
                  <a:pt x="240" y="267"/>
                </a:lnTo>
                <a:lnTo>
                  <a:pt x="262" y="269"/>
                </a:lnTo>
                <a:lnTo>
                  <a:pt x="286" y="267"/>
                </a:lnTo>
                <a:lnTo>
                  <a:pt x="309" y="266"/>
                </a:lnTo>
                <a:lnTo>
                  <a:pt x="331" y="264"/>
                </a:lnTo>
                <a:lnTo>
                  <a:pt x="353" y="260"/>
                </a:lnTo>
                <a:lnTo>
                  <a:pt x="374" y="256"/>
                </a:lnTo>
                <a:lnTo>
                  <a:pt x="394" y="250"/>
                </a:lnTo>
                <a:lnTo>
                  <a:pt x="414" y="244"/>
                </a:lnTo>
                <a:lnTo>
                  <a:pt x="433" y="237"/>
                </a:lnTo>
                <a:lnTo>
                  <a:pt x="449" y="228"/>
                </a:lnTo>
                <a:lnTo>
                  <a:pt x="465" y="220"/>
                </a:lnTo>
                <a:lnTo>
                  <a:pt x="478" y="211"/>
                </a:lnTo>
                <a:lnTo>
                  <a:pt x="490" y="201"/>
                </a:lnTo>
                <a:lnTo>
                  <a:pt x="501" y="190"/>
                </a:lnTo>
                <a:lnTo>
                  <a:pt x="510" y="180"/>
                </a:lnTo>
                <a:lnTo>
                  <a:pt x="517" y="168"/>
                </a:lnTo>
                <a:lnTo>
                  <a:pt x="522" y="158"/>
                </a:lnTo>
                <a:lnTo>
                  <a:pt x="525" y="145"/>
                </a:lnTo>
                <a:lnTo>
                  <a:pt x="527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3641725" y="2195513"/>
            <a:ext cx="833438" cy="427037"/>
          </a:xfrm>
          <a:custGeom>
            <a:avLst/>
            <a:gdLst/>
            <a:ahLst/>
            <a:cxnLst>
              <a:cxn ang="0">
                <a:pos x="522" y="121"/>
              </a:cxn>
              <a:cxn ang="0">
                <a:pos x="515" y="98"/>
              </a:cxn>
              <a:cxn ang="0">
                <a:pos x="500" y="77"/>
              </a:cxn>
              <a:cxn ang="0">
                <a:pos x="476" y="57"/>
              </a:cxn>
              <a:cxn ang="0">
                <a:pos x="446" y="38"/>
              </a:cxn>
              <a:cxn ang="0">
                <a:pos x="412" y="24"/>
              </a:cxn>
              <a:cxn ang="0">
                <a:pos x="372" y="12"/>
              </a:cxn>
              <a:cxn ang="0">
                <a:pos x="329" y="4"/>
              </a:cxn>
              <a:cxn ang="0">
                <a:pos x="284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6" y="38"/>
              </a:cxn>
              <a:cxn ang="0">
                <a:pos x="46" y="57"/>
              </a:cxn>
              <a:cxn ang="0">
                <a:pos x="23" y="77"/>
              </a:cxn>
              <a:cxn ang="0">
                <a:pos x="8" y="98"/>
              </a:cxn>
              <a:cxn ang="0">
                <a:pos x="1" y="121"/>
              </a:cxn>
              <a:cxn ang="0">
                <a:pos x="1" y="144"/>
              </a:cxn>
              <a:cxn ang="0">
                <a:pos x="8" y="167"/>
              </a:cxn>
              <a:cxn ang="0">
                <a:pos x="23" y="190"/>
              </a:cxn>
              <a:cxn ang="0">
                <a:pos x="46" y="210"/>
              </a:cxn>
              <a:cxn ang="0">
                <a:pos x="76" y="227"/>
              </a:cxn>
              <a:cxn ang="0">
                <a:pos x="111" y="243"/>
              </a:cxn>
              <a:cxn ang="0">
                <a:pos x="151" y="255"/>
              </a:cxn>
              <a:cxn ang="0">
                <a:pos x="194" y="263"/>
              </a:cxn>
              <a:cxn ang="0">
                <a:pos x="239" y="268"/>
              </a:cxn>
              <a:cxn ang="0">
                <a:pos x="284" y="268"/>
              </a:cxn>
              <a:cxn ang="0">
                <a:pos x="329" y="263"/>
              </a:cxn>
              <a:cxn ang="0">
                <a:pos x="372" y="255"/>
              </a:cxn>
              <a:cxn ang="0">
                <a:pos x="412" y="243"/>
              </a:cxn>
              <a:cxn ang="0">
                <a:pos x="446" y="227"/>
              </a:cxn>
              <a:cxn ang="0">
                <a:pos x="476" y="210"/>
              </a:cxn>
              <a:cxn ang="0">
                <a:pos x="500" y="190"/>
              </a:cxn>
              <a:cxn ang="0">
                <a:pos x="515" y="167"/>
              </a:cxn>
              <a:cxn ang="0">
                <a:pos x="522" y="144"/>
              </a:cxn>
            </a:cxnLst>
            <a:rect l="0" t="0" r="r" b="b"/>
            <a:pathLst>
              <a:path w="525" h="269">
                <a:moveTo>
                  <a:pt x="524" y="133"/>
                </a:moveTo>
                <a:lnTo>
                  <a:pt x="522" y="121"/>
                </a:lnTo>
                <a:lnTo>
                  <a:pt x="519" y="110"/>
                </a:lnTo>
                <a:lnTo>
                  <a:pt x="515" y="98"/>
                </a:lnTo>
                <a:lnTo>
                  <a:pt x="507" y="87"/>
                </a:lnTo>
                <a:lnTo>
                  <a:pt x="500" y="77"/>
                </a:lnTo>
                <a:lnTo>
                  <a:pt x="489" y="65"/>
                </a:lnTo>
                <a:lnTo>
                  <a:pt x="476" y="57"/>
                </a:lnTo>
                <a:lnTo>
                  <a:pt x="463" y="47"/>
                </a:lnTo>
                <a:lnTo>
                  <a:pt x="446" y="38"/>
                </a:lnTo>
                <a:lnTo>
                  <a:pt x="430" y="31"/>
                </a:lnTo>
                <a:lnTo>
                  <a:pt x="412" y="24"/>
                </a:lnTo>
                <a:lnTo>
                  <a:pt x="392" y="17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7"/>
                </a:lnTo>
                <a:lnTo>
                  <a:pt x="111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5"/>
                </a:lnTo>
                <a:lnTo>
                  <a:pt x="23" y="77"/>
                </a:lnTo>
                <a:lnTo>
                  <a:pt x="15" y="87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3"/>
                </a:lnTo>
                <a:lnTo>
                  <a:pt x="1" y="144"/>
                </a:lnTo>
                <a:lnTo>
                  <a:pt x="3" y="157"/>
                </a:lnTo>
                <a:lnTo>
                  <a:pt x="8" y="167"/>
                </a:lnTo>
                <a:lnTo>
                  <a:pt x="15" y="179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19"/>
                </a:lnTo>
                <a:lnTo>
                  <a:pt x="76" y="227"/>
                </a:lnTo>
                <a:lnTo>
                  <a:pt x="93" y="236"/>
                </a:lnTo>
                <a:lnTo>
                  <a:pt x="111" y="243"/>
                </a:lnTo>
                <a:lnTo>
                  <a:pt x="130" y="249"/>
                </a:lnTo>
                <a:lnTo>
                  <a:pt x="151" y="255"/>
                </a:lnTo>
                <a:lnTo>
                  <a:pt x="171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29" y="263"/>
                </a:lnTo>
                <a:lnTo>
                  <a:pt x="351" y="259"/>
                </a:lnTo>
                <a:lnTo>
                  <a:pt x="372" y="255"/>
                </a:lnTo>
                <a:lnTo>
                  <a:pt x="392" y="249"/>
                </a:lnTo>
                <a:lnTo>
                  <a:pt x="412" y="243"/>
                </a:lnTo>
                <a:lnTo>
                  <a:pt x="430" y="236"/>
                </a:lnTo>
                <a:lnTo>
                  <a:pt x="446" y="227"/>
                </a:lnTo>
                <a:lnTo>
                  <a:pt x="463" y="219"/>
                </a:lnTo>
                <a:lnTo>
                  <a:pt x="476" y="210"/>
                </a:lnTo>
                <a:lnTo>
                  <a:pt x="489" y="200"/>
                </a:lnTo>
                <a:lnTo>
                  <a:pt x="500" y="190"/>
                </a:lnTo>
                <a:lnTo>
                  <a:pt x="507" y="179"/>
                </a:lnTo>
                <a:lnTo>
                  <a:pt x="515" y="167"/>
                </a:lnTo>
                <a:lnTo>
                  <a:pt x="519" y="157"/>
                </a:lnTo>
                <a:lnTo>
                  <a:pt x="522" y="144"/>
                </a:lnTo>
                <a:lnTo>
                  <a:pt x="524" y="1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5173663" y="2195513"/>
            <a:ext cx="833437" cy="427037"/>
          </a:xfrm>
          <a:custGeom>
            <a:avLst/>
            <a:gdLst/>
            <a:ahLst/>
            <a:cxnLst>
              <a:cxn ang="0">
                <a:pos x="1" y="144"/>
              </a:cxn>
              <a:cxn ang="0">
                <a:pos x="8" y="167"/>
              </a:cxn>
              <a:cxn ang="0">
                <a:pos x="25" y="190"/>
              </a:cxn>
              <a:cxn ang="0">
                <a:pos x="47" y="210"/>
              </a:cxn>
              <a:cxn ang="0">
                <a:pos x="77" y="227"/>
              </a:cxn>
              <a:cxn ang="0">
                <a:pos x="111" y="243"/>
              </a:cxn>
              <a:cxn ang="0">
                <a:pos x="151" y="255"/>
              </a:cxn>
              <a:cxn ang="0">
                <a:pos x="194" y="263"/>
              </a:cxn>
              <a:cxn ang="0">
                <a:pos x="239" y="268"/>
              </a:cxn>
              <a:cxn ang="0">
                <a:pos x="284" y="268"/>
              </a:cxn>
              <a:cxn ang="0">
                <a:pos x="330" y="263"/>
              </a:cxn>
              <a:cxn ang="0">
                <a:pos x="372" y="255"/>
              </a:cxn>
              <a:cxn ang="0">
                <a:pos x="412" y="243"/>
              </a:cxn>
              <a:cxn ang="0">
                <a:pos x="447" y="227"/>
              </a:cxn>
              <a:cxn ang="0">
                <a:pos x="477" y="210"/>
              </a:cxn>
              <a:cxn ang="0">
                <a:pos x="500" y="190"/>
              </a:cxn>
              <a:cxn ang="0">
                <a:pos x="515" y="167"/>
              </a:cxn>
              <a:cxn ang="0">
                <a:pos x="522" y="144"/>
              </a:cxn>
              <a:cxn ang="0">
                <a:pos x="522" y="121"/>
              </a:cxn>
              <a:cxn ang="0">
                <a:pos x="515" y="98"/>
              </a:cxn>
              <a:cxn ang="0">
                <a:pos x="500" y="77"/>
              </a:cxn>
              <a:cxn ang="0">
                <a:pos x="477" y="55"/>
              </a:cxn>
              <a:cxn ang="0">
                <a:pos x="447" y="38"/>
              </a:cxn>
              <a:cxn ang="0">
                <a:pos x="412" y="22"/>
              </a:cxn>
              <a:cxn ang="0">
                <a:pos x="372" y="12"/>
              </a:cxn>
              <a:cxn ang="0">
                <a:pos x="329" y="4"/>
              </a:cxn>
              <a:cxn ang="0">
                <a:pos x="284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7" y="38"/>
              </a:cxn>
              <a:cxn ang="0">
                <a:pos x="47" y="57"/>
              </a:cxn>
              <a:cxn ang="0">
                <a:pos x="25" y="77"/>
              </a:cxn>
              <a:cxn ang="0">
                <a:pos x="8" y="98"/>
              </a:cxn>
              <a:cxn ang="0">
                <a:pos x="1" y="12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4"/>
                </a:lnTo>
                <a:lnTo>
                  <a:pt x="4" y="157"/>
                </a:lnTo>
                <a:lnTo>
                  <a:pt x="8" y="167"/>
                </a:lnTo>
                <a:lnTo>
                  <a:pt x="16" y="179"/>
                </a:lnTo>
                <a:lnTo>
                  <a:pt x="25" y="190"/>
                </a:lnTo>
                <a:lnTo>
                  <a:pt x="34" y="200"/>
                </a:lnTo>
                <a:lnTo>
                  <a:pt x="47" y="210"/>
                </a:lnTo>
                <a:lnTo>
                  <a:pt x="61" y="219"/>
                </a:lnTo>
                <a:lnTo>
                  <a:pt x="77" y="227"/>
                </a:lnTo>
                <a:lnTo>
                  <a:pt x="93" y="236"/>
                </a:lnTo>
                <a:lnTo>
                  <a:pt x="111" y="243"/>
                </a:lnTo>
                <a:lnTo>
                  <a:pt x="131" y="249"/>
                </a:lnTo>
                <a:lnTo>
                  <a:pt x="151" y="255"/>
                </a:lnTo>
                <a:lnTo>
                  <a:pt x="172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59"/>
                </a:lnTo>
                <a:lnTo>
                  <a:pt x="372" y="255"/>
                </a:lnTo>
                <a:lnTo>
                  <a:pt x="393" y="249"/>
                </a:lnTo>
                <a:lnTo>
                  <a:pt x="412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79"/>
                </a:lnTo>
                <a:lnTo>
                  <a:pt x="515" y="167"/>
                </a:lnTo>
                <a:lnTo>
                  <a:pt x="520" y="157"/>
                </a:lnTo>
                <a:lnTo>
                  <a:pt x="522" y="144"/>
                </a:lnTo>
                <a:lnTo>
                  <a:pt x="524" y="133"/>
                </a:lnTo>
                <a:lnTo>
                  <a:pt x="522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5"/>
                </a:lnTo>
                <a:lnTo>
                  <a:pt x="477" y="55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2" y="22"/>
                </a:lnTo>
                <a:lnTo>
                  <a:pt x="393" y="17"/>
                </a:lnTo>
                <a:lnTo>
                  <a:pt x="372" y="12"/>
                </a:lnTo>
                <a:lnTo>
                  <a:pt x="352" y="7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7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1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0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2724150" y="1631950"/>
            <a:ext cx="833438" cy="427038"/>
          </a:xfrm>
          <a:custGeom>
            <a:avLst/>
            <a:gdLst/>
            <a:ahLst/>
            <a:cxnLst>
              <a:cxn ang="0">
                <a:pos x="1" y="146"/>
              </a:cxn>
              <a:cxn ang="0">
                <a:pos x="8" y="169"/>
              </a:cxn>
              <a:cxn ang="0">
                <a:pos x="25" y="190"/>
              </a:cxn>
              <a:cxn ang="0">
                <a:pos x="47" y="210"/>
              </a:cxn>
              <a:cxn ang="0">
                <a:pos x="77" y="229"/>
              </a:cxn>
              <a:cxn ang="0">
                <a:pos x="111" y="243"/>
              </a:cxn>
              <a:cxn ang="0">
                <a:pos x="151" y="256"/>
              </a:cxn>
              <a:cxn ang="0">
                <a:pos x="194" y="263"/>
              </a:cxn>
              <a:cxn ang="0">
                <a:pos x="239" y="268"/>
              </a:cxn>
              <a:cxn ang="0">
                <a:pos x="284" y="268"/>
              </a:cxn>
              <a:cxn ang="0">
                <a:pos x="330" y="263"/>
              </a:cxn>
              <a:cxn ang="0">
                <a:pos x="372" y="255"/>
              </a:cxn>
              <a:cxn ang="0">
                <a:pos x="413" y="243"/>
              </a:cxn>
              <a:cxn ang="0">
                <a:pos x="447" y="227"/>
              </a:cxn>
              <a:cxn ang="0">
                <a:pos x="477" y="210"/>
              </a:cxn>
              <a:cxn ang="0">
                <a:pos x="500" y="190"/>
              </a:cxn>
              <a:cxn ang="0">
                <a:pos x="515" y="169"/>
              </a:cxn>
              <a:cxn ang="0">
                <a:pos x="524" y="146"/>
              </a:cxn>
              <a:cxn ang="0">
                <a:pos x="524" y="121"/>
              </a:cxn>
              <a:cxn ang="0">
                <a:pos x="515" y="98"/>
              </a:cxn>
              <a:cxn ang="0">
                <a:pos x="500" y="77"/>
              </a:cxn>
              <a:cxn ang="0">
                <a:pos x="477" y="57"/>
              </a:cxn>
              <a:cxn ang="0">
                <a:pos x="447" y="38"/>
              </a:cxn>
              <a:cxn ang="0">
                <a:pos x="413" y="24"/>
              </a:cxn>
              <a:cxn ang="0">
                <a:pos x="372" y="12"/>
              </a:cxn>
              <a:cxn ang="0">
                <a:pos x="330" y="4"/>
              </a:cxn>
              <a:cxn ang="0">
                <a:pos x="284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7" y="38"/>
              </a:cxn>
              <a:cxn ang="0">
                <a:pos x="47" y="57"/>
              </a:cxn>
              <a:cxn ang="0">
                <a:pos x="25" y="77"/>
              </a:cxn>
              <a:cxn ang="0">
                <a:pos x="8" y="98"/>
              </a:cxn>
              <a:cxn ang="0">
                <a:pos x="1" y="12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306388" y="2182813"/>
            <a:ext cx="835025" cy="428625"/>
          </a:xfrm>
          <a:custGeom>
            <a:avLst/>
            <a:gdLst/>
            <a:ahLst/>
            <a:cxnLst>
              <a:cxn ang="0">
                <a:pos x="523" y="123"/>
              </a:cxn>
              <a:cxn ang="0">
                <a:pos x="516" y="100"/>
              </a:cxn>
              <a:cxn ang="0">
                <a:pos x="500" y="77"/>
              </a:cxn>
              <a:cxn ang="0">
                <a:pos x="477" y="57"/>
              </a:cxn>
              <a:cxn ang="0">
                <a:pos x="447" y="40"/>
              </a:cxn>
              <a:cxn ang="0">
                <a:pos x="413" y="24"/>
              </a:cxn>
              <a:cxn ang="0">
                <a:pos x="373" y="12"/>
              </a:cxn>
              <a:cxn ang="0">
                <a:pos x="330" y="4"/>
              </a:cxn>
              <a:cxn ang="0">
                <a:pos x="284" y="1"/>
              </a:cxn>
              <a:cxn ang="0">
                <a:pos x="240" y="1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7" y="40"/>
              </a:cxn>
              <a:cxn ang="0">
                <a:pos x="47" y="57"/>
              </a:cxn>
              <a:cxn ang="0">
                <a:pos x="25" y="77"/>
              </a:cxn>
              <a:cxn ang="0">
                <a:pos x="8" y="100"/>
              </a:cxn>
              <a:cxn ang="0">
                <a:pos x="1" y="123"/>
              </a:cxn>
              <a:cxn ang="0">
                <a:pos x="1" y="145"/>
              </a:cxn>
              <a:cxn ang="0">
                <a:pos x="8" y="168"/>
              </a:cxn>
              <a:cxn ang="0">
                <a:pos x="25" y="190"/>
              </a:cxn>
              <a:cxn ang="0">
                <a:pos x="47" y="211"/>
              </a:cxn>
              <a:cxn ang="0">
                <a:pos x="77" y="228"/>
              </a:cxn>
              <a:cxn ang="0">
                <a:pos x="111" y="244"/>
              </a:cxn>
              <a:cxn ang="0">
                <a:pos x="151" y="254"/>
              </a:cxn>
              <a:cxn ang="0">
                <a:pos x="194" y="263"/>
              </a:cxn>
              <a:cxn ang="0">
                <a:pos x="240" y="267"/>
              </a:cxn>
              <a:cxn ang="0">
                <a:pos x="284" y="267"/>
              </a:cxn>
              <a:cxn ang="0">
                <a:pos x="330" y="263"/>
              </a:cxn>
              <a:cxn ang="0">
                <a:pos x="373" y="254"/>
              </a:cxn>
              <a:cxn ang="0">
                <a:pos x="413" y="244"/>
              </a:cxn>
              <a:cxn ang="0">
                <a:pos x="447" y="228"/>
              </a:cxn>
              <a:cxn ang="0">
                <a:pos x="477" y="211"/>
              </a:cxn>
              <a:cxn ang="0">
                <a:pos x="500" y="190"/>
              </a:cxn>
              <a:cxn ang="0">
                <a:pos x="516" y="168"/>
              </a:cxn>
              <a:cxn ang="0">
                <a:pos x="523" y="145"/>
              </a:cxn>
            </a:cxnLst>
            <a:rect l="0" t="0" r="r" b="b"/>
            <a:pathLst>
              <a:path w="526" h="270">
                <a:moveTo>
                  <a:pt x="525" y="134"/>
                </a:moveTo>
                <a:lnTo>
                  <a:pt x="523" y="123"/>
                </a:lnTo>
                <a:lnTo>
                  <a:pt x="520" y="110"/>
                </a:lnTo>
                <a:lnTo>
                  <a:pt x="516" y="100"/>
                </a:lnTo>
                <a:lnTo>
                  <a:pt x="508" y="88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8"/>
                </a:lnTo>
                <a:lnTo>
                  <a:pt x="447" y="40"/>
                </a:lnTo>
                <a:lnTo>
                  <a:pt x="431" y="31"/>
                </a:lnTo>
                <a:lnTo>
                  <a:pt x="413" y="24"/>
                </a:lnTo>
                <a:lnTo>
                  <a:pt x="393" y="18"/>
                </a:lnTo>
                <a:lnTo>
                  <a:pt x="373" y="12"/>
                </a:lnTo>
                <a:lnTo>
                  <a:pt x="352" y="8"/>
                </a:lnTo>
                <a:lnTo>
                  <a:pt x="330" y="4"/>
                </a:lnTo>
                <a:lnTo>
                  <a:pt x="307" y="2"/>
                </a:lnTo>
                <a:lnTo>
                  <a:pt x="284" y="1"/>
                </a:lnTo>
                <a:lnTo>
                  <a:pt x="261" y="0"/>
                </a:lnTo>
                <a:lnTo>
                  <a:pt x="240" y="1"/>
                </a:lnTo>
                <a:lnTo>
                  <a:pt x="217" y="2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8"/>
                </a:lnTo>
                <a:lnTo>
                  <a:pt x="111" y="24"/>
                </a:lnTo>
                <a:lnTo>
                  <a:pt x="94" y="31"/>
                </a:lnTo>
                <a:lnTo>
                  <a:pt x="77" y="40"/>
                </a:lnTo>
                <a:lnTo>
                  <a:pt x="61" y="48"/>
                </a:lnTo>
                <a:lnTo>
                  <a:pt x="47" y="57"/>
                </a:lnTo>
                <a:lnTo>
                  <a:pt x="35" y="67"/>
                </a:lnTo>
                <a:lnTo>
                  <a:pt x="25" y="77"/>
                </a:lnTo>
                <a:lnTo>
                  <a:pt x="16" y="88"/>
                </a:lnTo>
                <a:lnTo>
                  <a:pt x="8" y="100"/>
                </a:lnTo>
                <a:lnTo>
                  <a:pt x="4" y="110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7"/>
                </a:lnTo>
                <a:lnTo>
                  <a:pt x="8" y="168"/>
                </a:lnTo>
                <a:lnTo>
                  <a:pt x="16" y="180"/>
                </a:lnTo>
                <a:lnTo>
                  <a:pt x="25" y="190"/>
                </a:lnTo>
                <a:lnTo>
                  <a:pt x="35" y="201"/>
                </a:lnTo>
                <a:lnTo>
                  <a:pt x="47" y="211"/>
                </a:lnTo>
                <a:lnTo>
                  <a:pt x="61" y="220"/>
                </a:lnTo>
                <a:lnTo>
                  <a:pt x="77" y="228"/>
                </a:lnTo>
                <a:lnTo>
                  <a:pt x="94" y="236"/>
                </a:lnTo>
                <a:lnTo>
                  <a:pt x="111" y="244"/>
                </a:lnTo>
                <a:lnTo>
                  <a:pt x="131" y="250"/>
                </a:lnTo>
                <a:lnTo>
                  <a:pt x="151" y="254"/>
                </a:lnTo>
                <a:lnTo>
                  <a:pt x="172" y="260"/>
                </a:lnTo>
                <a:lnTo>
                  <a:pt x="194" y="263"/>
                </a:lnTo>
                <a:lnTo>
                  <a:pt x="217" y="266"/>
                </a:lnTo>
                <a:lnTo>
                  <a:pt x="240" y="267"/>
                </a:lnTo>
                <a:lnTo>
                  <a:pt x="261" y="269"/>
                </a:lnTo>
                <a:lnTo>
                  <a:pt x="284" y="267"/>
                </a:lnTo>
                <a:lnTo>
                  <a:pt x="307" y="266"/>
                </a:lnTo>
                <a:lnTo>
                  <a:pt x="330" y="263"/>
                </a:lnTo>
                <a:lnTo>
                  <a:pt x="352" y="260"/>
                </a:lnTo>
                <a:lnTo>
                  <a:pt x="373" y="254"/>
                </a:lnTo>
                <a:lnTo>
                  <a:pt x="393" y="250"/>
                </a:lnTo>
                <a:lnTo>
                  <a:pt x="413" y="244"/>
                </a:lnTo>
                <a:lnTo>
                  <a:pt x="431" y="236"/>
                </a:lnTo>
                <a:lnTo>
                  <a:pt x="447" y="228"/>
                </a:lnTo>
                <a:lnTo>
                  <a:pt x="463" y="220"/>
                </a:lnTo>
                <a:lnTo>
                  <a:pt x="477" y="211"/>
                </a:lnTo>
                <a:lnTo>
                  <a:pt x="489" y="201"/>
                </a:lnTo>
                <a:lnTo>
                  <a:pt x="500" y="190"/>
                </a:lnTo>
                <a:lnTo>
                  <a:pt x="508" y="180"/>
                </a:lnTo>
                <a:lnTo>
                  <a:pt x="516" y="168"/>
                </a:lnTo>
                <a:lnTo>
                  <a:pt x="520" y="157"/>
                </a:lnTo>
                <a:lnTo>
                  <a:pt x="523" y="145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1839913" y="2182813"/>
            <a:ext cx="833437" cy="428625"/>
          </a:xfrm>
          <a:custGeom>
            <a:avLst/>
            <a:gdLst/>
            <a:ahLst/>
            <a:cxnLst>
              <a:cxn ang="0">
                <a:pos x="1" y="145"/>
              </a:cxn>
              <a:cxn ang="0">
                <a:pos x="8" y="168"/>
              </a:cxn>
              <a:cxn ang="0">
                <a:pos x="23" y="190"/>
              </a:cxn>
              <a:cxn ang="0">
                <a:pos x="46" y="211"/>
              </a:cxn>
              <a:cxn ang="0">
                <a:pos x="76" y="228"/>
              </a:cxn>
              <a:cxn ang="0">
                <a:pos x="111" y="244"/>
              </a:cxn>
              <a:cxn ang="0">
                <a:pos x="151" y="254"/>
              </a:cxn>
              <a:cxn ang="0">
                <a:pos x="194" y="263"/>
              </a:cxn>
              <a:cxn ang="0">
                <a:pos x="239" y="267"/>
              </a:cxn>
              <a:cxn ang="0">
                <a:pos x="284" y="267"/>
              </a:cxn>
              <a:cxn ang="0">
                <a:pos x="329" y="263"/>
              </a:cxn>
              <a:cxn ang="0">
                <a:pos x="372" y="254"/>
              </a:cxn>
              <a:cxn ang="0">
                <a:pos x="412" y="243"/>
              </a:cxn>
              <a:cxn ang="0">
                <a:pos x="446" y="228"/>
              </a:cxn>
              <a:cxn ang="0">
                <a:pos x="476" y="210"/>
              </a:cxn>
              <a:cxn ang="0">
                <a:pos x="498" y="190"/>
              </a:cxn>
              <a:cxn ang="0">
                <a:pos x="515" y="168"/>
              </a:cxn>
              <a:cxn ang="0">
                <a:pos x="522" y="145"/>
              </a:cxn>
              <a:cxn ang="0">
                <a:pos x="522" y="123"/>
              </a:cxn>
              <a:cxn ang="0">
                <a:pos x="515" y="100"/>
              </a:cxn>
              <a:cxn ang="0">
                <a:pos x="498" y="77"/>
              </a:cxn>
              <a:cxn ang="0">
                <a:pos x="476" y="57"/>
              </a:cxn>
              <a:cxn ang="0">
                <a:pos x="446" y="40"/>
              </a:cxn>
              <a:cxn ang="0">
                <a:pos x="412" y="24"/>
              </a:cxn>
              <a:cxn ang="0">
                <a:pos x="372" y="12"/>
              </a:cxn>
              <a:cxn ang="0">
                <a:pos x="329" y="4"/>
              </a:cxn>
              <a:cxn ang="0">
                <a:pos x="284" y="1"/>
              </a:cxn>
              <a:cxn ang="0">
                <a:pos x="239" y="1"/>
              </a:cxn>
              <a:cxn ang="0">
                <a:pos x="193" y="4"/>
              </a:cxn>
              <a:cxn ang="0">
                <a:pos x="151" y="12"/>
              </a:cxn>
              <a:cxn ang="0">
                <a:pos x="111" y="24"/>
              </a:cxn>
              <a:cxn ang="0">
                <a:pos x="76" y="40"/>
              </a:cxn>
              <a:cxn ang="0">
                <a:pos x="46" y="57"/>
              </a:cxn>
              <a:cxn ang="0">
                <a:pos x="23" y="77"/>
              </a:cxn>
              <a:cxn ang="0">
                <a:pos x="8" y="100"/>
              </a:cxn>
              <a:cxn ang="0">
                <a:pos x="1" y="123"/>
              </a:cxn>
            </a:cxnLst>
            <a:rect l="0" t="0" r="r" b="b"/>
            <a:pathLst>
              <a:path w="525" h="270">
                <a:moveTo>
                  <a:pt x="0" y="134"/>
                </a:moveTo>
                <a:lnTo>
                  <a:pt x="1" y="145"/>
                </a:lnTo>
                <a:lnTo>
                  <a:pt x="3" y="157"/>
                </a:lnTo>
                <a:lnTo>
                  <a:pt x="8" y="168"/>
                </a:lnTo>
                <a:lnTo>
                  <a:pt x="15" y="180"/>
                </a:lnTo>
                <a:lnTo>
                  <a:pt x="23" y="190"/>
                </a:lnTo>
                <a:lnTo>
                  <a:pt x="34" y="201"/>
                </a:lnTo>
                <a:lnTo>
                  <a:pt x="46" y="211"/>
                </a:lnTo>
                <a:lnTo>
                  <a:pt x="60" y="220"/>
                </a:lnTo>
                <a:lnTo>
                  <a:pt x="76" y="228"/>
                </a:lnTo>
                <a:lnTo>
                  <a:pt x="93" y="236"/>
                </a:lnTo>
                <a:lnTo>
                  <a:pt x="111" y="244"/>
                </a:lnTo>
                <a:lnTo>
                  <a:pt x="130" y="250"/>
                </a:lnTo>
                <a:lnTo>
                  <a:pt x="151" y="254"/>
                </a:lnTo>
                <a:lnTo>
                  <a:pt x="171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7"/>
                </a:lnTo>
                <a:lnTo>
                  <a:pt x="262" y="269"/>
                </a:lnTo>
                <a:lnTo>
                  <a:pt x="284" y="267"/>
                </a:lnTo>
                <a:lnTo>
                  <a:pt x="307" y="266"/>
                </a:lnTo>
                <a:lnTo>
                  <a:pt x="329" y="263"/>
                </a:lnTo>
                <a:lnTo>
                  <a:pt x="351" y="260"/>
                </a:lnTo>
                <a:lnTo>
                  <a:pt x="372" y="254"/>
                </a:lnTo>
                <a:lnTo>
                  <a:pt x="392" y="250"/>
                </a:lnTo>
                <a:lnTo>
                  <a:pt x="412" y="243"/>
                </a:lnTo>
                <a:lnTo>
                  <a:pt x="430" y="236"/>
                </a:lnTo>
                <a:lnTo>
                  <a:pt x="446" y="228"/>
                </a:lnTo>
                <a:lnTo>
                  <a:pt x="462" y="220"/>
                </a:lnTo>
                <a:lnTo>
                  <a:pt x="476" y="210"/>
                </a:lnTo>
                <a:lnTo>
                  <a:pt x="489" y="201"/>
                </a:lnTo>
                <a:lnTo>
                  <a:pt x="498" y="190"/>
                </a:lnTo>
                <a:lnTo>
                  <a:pt x="507" y="180"/>
                </a:lnTo>
                <a:lnTo>
                  <a:pt x="515" y="168"/>
                </a:lnTo>
                <a:lnTo>
                  <a:pt x="519" y="157"/>
                </a:lnTo>
                <a:lnTo>
                  <a:pt x="522" y="145"/>
                </a:lnTo>
                <a:lnTo>
                  <a:pt x="524" y="134"/>
                </a:lnTo>
                <a:lnTo>
                  <a:pt x="522" y="123"/>
                </a:lnTo>
                <a:lnTo>
                  <a:pt x="519" y="110"/>
                </a:lnTo>
                <a:lnTo>
                  <a:pt x="515" y="100"/>
                </a:lnTo>
                <a:lnTo>
                  <a:pt x="507" y="88"/>
                </a:lnTo>
                <a:lnTo>
                  <a:pt x="498" y="77"/>
                </a:lnTo>
                <a:lnTo>
                  <a:pt x="489" y="67"/>
                </a:lnTo>
                <a:lnTo>
                  <a:pt x="476" y="57"/>
                </a:lnTo>
                <a:lnTo>
                  <a:pt x="462" y="48"/>
                </a:lnTo>
                <a:lnTo>
                  <a:pt x="446" y="40"/>
                </a:lnTo>
                <a:lnTo>
                  <a:pt x="430" y="31"/>
                </a:lnTo>
                <a:lnTo>
                  <a:pt x="412" y="24"/>
                </a:lnTo>
                <a:lnTo>
                  <a:pt x="392" y="18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2"/>
                </a:lnTo>
                <a:lnTo>
                  <a:pt x="284" y="1"/>
                </a:lnTo>
                <a:lnTo>
                  <a:pt x="262" y="0"/>
                </a:lnTo>
                <a:lnTo>
                  <a:pt x="239" y="1"/>
                </a:lnTo>
                <a:lnTo>
                  <a:pt x="216" y="2"/>
                </a:lnTo>
                <a:lnTo>
                  <a:pt x="193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6" y="40"/>
                </a:lnTo>
                <a:lnTo>
                  <a:pt x="60" y="48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100"/>
                </a:lnTo>
                <a:lnTo>
                  <a:pt x="3" y="110"/>
                </a:lnTo>
                <a:lnTo>
                  <a:pt x="1" y="123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2681288" y="2706688"/>
            <a:ext cx="1250950" cy="701675"/>
          </a:xfrm>
          <a:custGeom>
            <a:avLst/>
            <a:gdLst/>
            <a:ahLst/>
            <a:cxnLst>
              <a:cxn ang="0">
                <a:pos x="0" y="221"/>
              </a:cxn>
              <a:cxn ang="0">
                <a:pos x="388" y="0"/>
              </a:cxn>
              <a:cxn ang="0">
                <a:pos x="787" y="229"/>
              </a:cxn>
              <a:cxn ang="0">
                <a:pos x="388" y="441"/>
              </a:cxn>
              <a:cxn ang="0">
                <a:pos x="0" y="221"/>
              </a:cxn>
            </a:cxnLst>
            <a:rect l="0" t="0" r="r" b="b"/>
            <a:pathLst>
              <a:path w="788" h="442">
                <a:moveTo>
                  <a:pt x="0" y="221"/>
                </a:moveTo>
                <a:lnTo>
                  <a:pt x="388" y="0"/>
                </a:lnTo>
                <a:lnTo>
                  <a:pt x="787" y="229"/>
                </a:lnTo>
                <a:lnTo>
                  <a:pt x="388" y="44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4391025" y="2881313"/>
            <a:ext cx="1350963" cy="441325"/>
          </a:xfrm>
          <a:custGeom>
            <a:avLst/>
            <a:gdLst/>
            <a:ahLst/>
            <a:cxnLst>
              <a:cxn ang="0">
                <a:pos x="850" y="277"/>
              </a:cxn>
              <a:cxn ang="0">
                <a:pos x="850" y="0"/>
              </a:cxn>
              <a:cxn ang="0">
                <a:pos x="0" y="0"/>
              </a:cxn>
              <a:cxn ang="0">
                <a:pos x="0" y="277"/>
              </a:cxn>
              <a:cxn ang="0">
                <a:pos x="850" y="277"/>
              </a:cxn>
            </a:cxnLst>
            <a:rect l="0" t="0" r="r" b="b"/>
            <a:pathLst>
              <a:path w="851" h="278">
                <a:moveTo>
                  <a:pt x="850" y="277"/>
                </a:moveTo>
                <a:lnTo>
                  <a:pt x="850" y="0"/>
                </a:lnTo>
                <a:lnTo>
                  <a:pt x="0" y="0"/>
                </a:lnTo>
                <a:lnTo>
                  <a:pt x="0" y="277"/>
                </a:lnTo>
                <a:lnTo>
                  <a:pt x="850" y="2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952500" y="2870200"/>
            <a:ext cx="1154113" cy="439738"/>
          </a:xfrm>
          <a:custGeom>
            <a:avLst/>
            <a:gdLst/>
            <a:ahLst/>
            <a:cxnLst>
              <a:cxn ang="0">
                <a:pos x="726" y="276"/>
              </a:cxn>
              <a:cxn ang="0">
                <a:pos x="726" y="0"/>
              </a:cxn>
              <a:cxn ang="0">
                <a:pos x="0" y="0"/>
              </a:cxn>
              <a:cxn ang="0">
                <a:pos x="0" y="276"/>
              </a:cxn>
              <a:cxn ang="0">
                <a:pos x="726" y="276"/>
              </a:cxn>
            </a:cxnLst>
            <a:rect l="0" t="0" r="r" b="b"/>
            <a:pathLst>
              <a:path w="727" h="277">
                <a:moveTo>
                  <a:pt x="726" y="276"/>
                </a:moveTo>
                <a:lnTo>
                  <a:pt x="726" y="0"/>
                </a:lnTo>
                <a:lnTo>
                  <a:pt x="0" y="0"/>
                </a:lnTo>
                <a:lnTo>
                  <a:pt x="0" y="276"/>
                </a:lnTo>
                <a:lnTo>
                  <a:pt x="726" y="27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4391025" y="1882775"/>
            <a:ext cx="835025" cy="427038"/>
          </a:xfrm>
          <a:custGeom>
            <a:avLst/>
            <a:gdLst/>
            <a:ahLst/>
            <a:cxnLst>
              <a:cxn ang="0">
                <a:pos x="523" y="121"/>
              </a:cxn>
              <a:cxn ang="0">
                <a:pos x="516" y="98"/>
              </a:cxn>
              <a:cxn ang="0">
                <a:pos x="501" y="77"/>
              </a:cxn>
              <a:cxn ang="0">
                <a:pos x="478" y="57"/>
              </a:cxn>
              <a:cxn ang="0">
                <a:pos x="448" y="38"/>
              </a:cxn>
              <a:cxn ang="0">
                <a:pos x="412" y="24"/>
              </a:cxn>
              <a:cxn ang="0">
                <a:pos x="373" y="12"/>
              </a:cxn>
              <a:cxn ang="0">
                <a:pos x="330" y="4"/>
              </a:cxn>
              <a:cxn ang="0">
                <a:pos x="285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2" y="24"/>
              </a:cxn>
              <a:cxn ang="0">
                <a:pos x="76" y="38"/>
              </a:cxn>
              <a:cxn ang="0">
                <a:pos x="46" y="57"/>
              </a:cxn>
              <a:cxn ang="0">
                <a:pos x="23" y="77"/>
              </a:cxn>
              <a:cxn ang="0">
                <a:pos x="8" y="98"/>
              </a:cxn>
              <a:cxn ang="0">
                <a:pos x="1" y="121"/>
              </a:cxn>
              <a:cxn ang="0">
                <a:pos x="1" y="146"/>
              </a:cxn>
              <a:cxn ang="0">
                <a:pos x="8" y="169"/>
              </a:cxn>
              <a:cxn ang="0">
                <a:pos x="23" y="190"/>
              </a:cxn>
              <a:cxn ang="0">
                <a:pos x="46" y="210"/>
              </a:cxn>
              <a:cxn ang="0">
                <a:pos x="76" y="229"/>
              </a:cxn>
              <a:cxn ang="0">
                <a:pos x="112" y="243"/>
              </a:cxn>
              <a:cxn ang="0">
                <a:pos x="151" y="256"/>
              </a:cxn>
              <a:cxn ang="0">
                <a:pos x="194" y="263"/>
              </a:cxn>
              <a:cxn ang="0">
                <a:pos x="239" y="268"/>
              </a:cxn>
              <a:cxn ang="0">
                <a:pos x="285" y="268"/>
              </a:cxn>
              <a:cxn ang="0">
                <a:pos x="330" y="263"/>
              </a:cxn>
              <a:cxn ang="0">
                <a:pos x="373" y="256"/>
              </a:cxn>
              <a:cxn ang="0">
                <a:pos x="412" y="243"/>
              </a:cxn>
              <a:cxn ang="0">
                <a:pos x="448" y="229"/>
              </a:cxn>
              <a:cxn ang="0">
                <a:pos x="478" y="210"/>
              </a:cxn>
              <a:cxn ang="0">
                <a:pos x="501" y="190"/>
              </a:cxn>
              <a:cxn ang="0">
                <a:pos x="516" y="169"/>
              </a:cxn>
              <a:cxn ang="0">
                <a:pos x="523" y="146"/>
              </a:cxn>
            </a:cxnLst>
            <a:rect l="0" t="0" r="r" b="b"/>
            <a:pathLst>
              <a:path w="526" h="269">
                <a:moveTo>
                  <a:pt x="525" y="134"/>
                </a:moveTo>
                <a:lnTo>
                  <a:pt x="523" y="121"/>
                </a:lnTo>
                <a:lnTo>
                  <a:pt x="521" y="110"/>
                </a:lnTo>
                <a:lnTo>
                  <a:pt x="516" y="98"/>
                </a:lnTo>
                <a:lnTo>
                  <a:pt x="509" y="88"/>
                </a:lnTo>
                <a:lnTo>
                  <a:pt x="501" y="77"/>
                </a:lnTo>
                <a:lnTo>
                  <a:pt x="490" y="67"/>
                </a:lnTo>
                <a:lnTo>
                  <a:pt x="478" y="57"/>
                </a:lnTo>
                <a:lnTo>
                  <a:pt x="464" y="47"/>
                </a:lnTo>
                <a:lnTo>
                  <a:pt x="448" y="38"/>
                </a:lnTo>
                <a:lnTo>
                  <a:pt x="431" y="31"/>
                </a:lnTo>
                <a:lnTo>
                  <a:pt x="412" y="24"/>
                </a:lnTo>
                <a:lnTo>
                  <a:pt x="393" y="18"/>
                </a:lnTo>
                <a:lnTo>
                  <a:pt x="373" y="12"/>
                </a:lnTo>
                <a:lnTo>
                  <a:pt x="351" y="8"/>
                </a:lnTo>
                <a:lnTo>
                  <a:pt x="330" y="4"/>
                </a:lnTo>
                <a:lnTo>
                  <a:pt x="308" y="1"/>
                </a:lnTo>
                <a:lnTo>
                  <a:pt x="285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3" y="8"/>
                </a:lnTo>
                <a:lnTo>
                  <a:pt x="151" y="12"/>
                </a:lnTo>
                <a:lnTo>
                  <a:pt x="130" y="18"/>
                </a:lnTo>
                <a:lnTo>
                  <a:pt x="112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4"/>
                </a:lnTo>
                <a:lnTo>
                  <a:pt x="1" y="146"/>
                </a:lnTo>
                <a:lnTo>
                  <a:pt x="3" y="157"/>
                </a:lnTo>
                <a:lnTo>
                  <a:pt x="8" y="169"/>
                </a:lnTo>
                <a:lnTo>
                  <a:pt x="15" y="180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20"/>
                </a:lnTo>
                <a:lnTo>
                  <a:pt x="76" y="229"/>
                </a:lnTo>
                <a:lnTo>
                  <a:pt x="93" y="236"/>
                </a:lnTo>
                <a:lnTo>
                  <a:pt x="112" y="243"/>
                </a:lnTo>
                <a:lnTo>
                  <a:pt x="130" y="250"/>
                </a:lnTo>
                <a:lnTo>
                  <a:pt x="151" y="256"/>
                </a:lnTo>
                <a:lnTo>
                  <a:pt x="173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2" y="268"/>
                </a:lnTo>
                <a:lnTo>
                  <a:pt x="285" y="268"/>
                </a:lnTo>
                <a:lnTo>
                  <a:pt x="308" y="266"/>
                </a:lnTo>
                <a:lnTo>
                  <a:pt x="330" y="263"/>
                </a:lnTo>
                <a:lnTo>
                  <a:pt x="351" y="260"/>
                </a:lnTo>
                <a:lnTo>
                  <a:pt x="373" y="256"/>
                </a:lnTo>
                <a:lnTo>
                  <a:pt x="393" y="250"/>
                </a:lnTo>
                <a:lnTo>
                  <a:pt x="412" y="243"/>
                </a:lnTo>
                <a:lnTo>
                  <a:pt x="431" y="236"/>
                </a:lnTo>
                <a:lnTo>
                  <a:pt x="448" y="229"/>
                </a:lnTo>
                <a:lnTo>
                  <a:pt x="464" y="220"/>
                </a:lnTo>
                <a:lnTo>
                  <a:pt x="478" y="210"/>
                </a:lnTo>
                <a:lnTo>
                  <a:pt x="490" y="200"/>
                </a:lnTo>
                <a:lnTo>
                  <a:pt x="501" y="190"/>
                </a:lnTo>
                <a:lnTo>
                  <a:pt x="509" y="180"/>
                </a:lnTo>
                <a:lnTo>
                  <a:pt x="516" y="169"/>
                </a:lnTo>
                <a:lnTo>
                  <a:pt x="521" y="157"/>
                </a:lnTo>
                <a:lnTo>
                  <a:pt x="523" y="146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965325" y="22494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425950" y="1922463"/>
            <a:ext cx="8366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5143500" y="2246313"/>
            <a:ext cx="858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746500" y="2249488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2798763" y="1698625"/>
            <a:ext cx="7000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1120775" y="1911350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2725738" y="2913063"/>
            <a:ext cx="1095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4330700" y="2935288"/>
            <a:ext cx="1422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890588" y="2935288"/>
            <a:ext cx="1254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392113" y="2236788"/>
            <a:ext cx="5318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1441450" y="2281238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684213" y="2627313"/>
            <a:ext cx="627062" cy="2476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1860550" y="2627313"/>
            <a:ext cx="401638" cy="2254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2084388" y="3054350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3932238" y="3071813"/>
            <a:ext cx="4222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3100388" y="2074863"/>
            <a:ext cx="185737" cy="6191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4062413" y="2649538"/>
            <a:ext cx="555625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783138" y="2333625"/>
            <a:ext cx="119062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5251450" y="2619375"/>
            <a:ext cx="317500" cy="2460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7200900" y="2786063"/>
            <a:ext cx="13096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Reports_To</a:t>
            </a:r>
          </a:p>
        </p:txBody>
      </p:sp>
      <p:sp>
        <p:nvSpPr>
          <p:cNvPr id="9252" name="Freeform 36"/>
          <p:cNvSpPr>
            <a:spLocks/>
          </p:cNvSpPr>
          <p:nvPr/>
        </p:nvSpPr>
        <p:spPr bwMode="auto">
          <a:xfrm>
            <a:off x="7243763" y="263525"/>
            <a:ext cx="593725" cy="530225"/>
          </a:xfrm>
          <a:custGeom>
            <a:avLst/>
            <a:gdLst/>
            <a:ahLst/>
            <a:cxnLst>
              <a:cxn ang="0">
                <a:pos x="371" y="150"/>
              </a:cxn>
              <a:cxn ang="0">
                <a:pos x="366" y="122"/>
              </a:cxn>
              <a:cxn ang="0">
                <a:pos x="355" y="95"/>
              </a:cxn>
              <a:cxn ang="0">
                <a:pos x="339" y="70"/>
              </a:cxn>
              <a:cxn ang="0">
                <a:pos x="318" y="49"/>
              </a:cxn>
              <a:cxn ang="0">
                <a:pos x="293" y="29"/>
              </a:cxn>
              <a:cxn ang="0">
                <a:pos x="265" y="15"/>
              </a:cxn>
              <a:cxn ang="0">
                <a:pos x="234" y="5"/>
              </a:cxn>
              <a:cxn ang="0">
                <a:pos x="202" y="0"/>
              </a:cxn>
              <a:cxn ang="0">
                <a:pos x="170" y="0"/>
              </a:cxn>
              <a:cxn ang="0">
                <a:pos x="138" y="5"/>
              </a:cxn>
              <a:cxn ang="0">
                <a:pos x="108" y="15"/>
              </a:cxn>
              <a:cxn ang="0">
                <a:pos x="80" y="29"/>
              </a:cxn>
              <a:cxn ang="0">
                <a:pos x="55" y="49"/>
              </a:cxn>
              <a:cxn ang="0">
                <a:pos x="33" y="70"/>
              </a:cxn>
              <a:cxn ang="0">
                <a:pos x="17" y="95"/>
              </a:cxn>
              <a:cxn ang="0">
                <a:pos x="6" y="122"/>
              </a:cxn>
              <a:cxn ang="0">
                <a:pos x="1" y="150"/>
              </a:cxn>
              <a:cxn ang="0">
                <a:pos x="1" y="180"/>
              </a:cxn>
              <a:cxn ang="0">
                <a:pos x="6" y="208"/>
              </a:cxn>
              <a:cxn ang="0">
                <a:pos x="17" y="235"/>
              </a:cxn>
              <a:cxn ang="0">
                <a:pos x="33" y="262"/>
              </a:cxn>
              <a:cxn ang="0">
                <a:pos x="55" y="283"/>
              </a:cxn>
              <a:cxn ang="0">
                <a:pos x="80" y="303"/>
              </a:cxn>
              <a:cxn ang="0">
                <a:pos x="108" y="317"/>
              </a:cxn>
              <a:cxn ang="0">
                <a:pos x="138" y="327"/>
              </a:cxn>
              <a:cxn ang="0">
                <a:pos x="170" y="331"/>
              </a:cxn>
              <a:cxn ang="0">
                <a:pos x="202" y="331"/>
              </a:cxn>
              <a:cxn ang="0">
                <a:pos x="234" y="327"/>
              </a:cxn>
              <a:cxn ang="0">
                <a:pos x="265" y="317"/>
              </a:cxn>
              <a:cxn ang="0">
                <a:pos x="293" y="303"/>
              </a:cxn>
              <a:cxn ang="0">
                <a:pos x="318" y="283"/>
              </a:cxn>
              <a:cxn ang="0">
                <a:pos x="339" y="262"/>
              </a:cxn>
              <a:cxn ang="0">
                <a:pos x="355" y="235"/>
              </a:cxn>
              <a:cxn ang="0">
                <a:pos x="366" y="208"/>
              </a:cxn>
              <a:cxn ang="0">
                <a:pos x="371" y="180"/>
              </a:cxn>
            </a:cxnLst>
            <a:rect l="0" t="0" r="r" b="b"/>
            <a:pathLst>
              <a:path w="374" h="334">
                <a:moveTo>
                  <a:pt x="373" y="166"/>
                </a:moveTo>
                <a:lnTo>
                  <a:pt x="371" y="150"/>
                </a:lnTo>
                <a:lnTo>
                  <a:pt x="369" y="138"/>
                </a:lnTo>
                <a:lnTo>
                  <a:pt x="366" y="122"/>
                </a:lnTo>
                <a:lnTo>
                  <a:pt x="361" y="108"/>
                </a:lnTo>
                <a:lnTo>
                  <a:pt x="355" y="95"/>
                </a:lnTo>
                <a:lnTo>
                  <a:pt x="348" y="83"/>
                </a:lnTo>
                <a:lnTo>
                  <a:pt x="339" y="70"/>
                </a:lnTo>
                <a:lnTo>
                  <a:pt x="329" y="59"/>
                </a:lnTo>
                <a:lnTo>
                  <a:pt x="318" y="49"/>
                </a:lnTo>
                <a:lnTo>
                  <a:pt x="305" y="39"/>
                </a:lnTo>
                <a:lnTo>
                  <a:pt x="293" y="29"/>
                </a:lnTo>
                <a:lnTo>
                  <a:pt x="279" y="21"/>
                </a:lnTo>
                <a:lnTo>
                  <a:pt x="265" y="15"/>
                </a:lnTo>
                <a:lnTo>
                  <a:pt x="250" y="9"/>
                </a:lnTo>
                <a:lnTo>
                  <a:pt x="234" y="5"/>
                </a:lnTo>
                <a:lnTo>
                  <a:pt x="219" y="2"/>
                </a:lnTo>
                <a:lnTo>
                  <a:pt x="202" y="0"/>
                </a:lnTo>
                <a:lnTo>
                  <a:pt x="186" y="0"/>
                </a:lnTo>
                <a:lnTo>
                  <a:pt x="170" y="0"/>
                </a:lnTo>
                <a:lnTo>
                  <a:pt x="153" y="2"/>
                </a:lnTo>
                <a:lnTo>
                  <a:pt x="138" y="5"/>
                </a:lnTo>
                <a:lnTo>
                  <a:pt x="122" y="9"/>
                </a:lnTo>
                <a:lnTo>
                  <a:pt x="108" y="15"/>
                </a:lnTo>
                <a:lnTo>
                  <a:pt x="93" y="21"/>
                </a:lnTo>
                <a:lnTo>
                  <a:pt x="80" y="29"/>
                </a:lnTo>
                <a:lnTo>
                  <a:pt x="67" y="39"/>
                </a:lnTo>
                <a:lnTo>
                  <a:pt x="55" y="49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5"/>
                </a:lnTo>
                <a:lnTo>
                  <a:pt x="11" y="108"/>
                </a:lnTo>
                <a:lnTo>
                  <a:pt x="6" y="122"/>
                </a:lnTo>
                <a:lnTo>
                  <a:pt x="3" y="138"/>
                </a:lnTo>
                <a:lnTo>
                  <a:pt x="1" y="150"/>
                </a:lnTo>
                <a:lnTo>
                  <a:pt x="0" y="166"/>
                </a:lnTo>
                <a:lnTo>
                  <a:pt x="1" y="180"/>
                </a:lnTo>
                <a:lnTo>
                  <a:pt x="3" y="196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2"/>
                </a:lnTo>
                <a:lnTo>
                  <a:pt x="43" y="273"/>
                </a:lnTo>
                <a:lnTo>
                  <a:pt x="55" y="283"/>
                </a:lnTo>
                <a:lnTo>
                  <a:pt x="67" y="294"/>
                </a:lnTo>
                <a:lnTo>
                  <a:pt x="80" y="303"/>
                </a:lnTo>
                <a:lnTo>
                  <a:pt x="93" y="310"/>
                </a:lnTo>
                <a:lnTo>
                  <a:pt x="108" y="317"/>
                </a:lnTo>
                <a:lnTo>
                  <a:pt x="122" y="323"/>
                </a:lnTo>
                <a:lnTo>
                  <a:pt x="138" y="327"/>
                </a:lnTo>
                <a:lnTo>
                  <a:pt x="153" y="330"/>
                </a:lnTo>
                <a:lnTo>
                  <a:pt x="170" y="331"/>
                </a:lnTo>
                <a:lnTo>
                  <a:pt x="186" y="333"/>
                </a:lnTo>
                <a:lnTo>
                  <a:pt x="202" y="331"/>
                </a:lnTo>
                <a:lnTo>
                  <a:pt x="219" y="330"/>
                </a:lnTo>
                <a:lnTo>
                  <a:pt x="234" y="327"/>
                </a:lnTo>
                <a:lnTo>
                  <a:pt x="250" y="323"/>
                </a:lnTo>
                <a:lnTo>
                  <a:pt x="265" y="317"/>
                </a:lnTo>
                <a:lnTo>
                  <a:pt x="279" y="310"/>
                </a:lnTo>
                <a:lnTo>
                  <a:pt x="293" y="303"/>
                </a:lnTo>
                <a:lnTo>
                  <a:pt x="305" y="294"/>
                </a:lnTo>
                <a:lnTo>
                  <a:pt x="318" y="283"/>
                </a:lnTo>
                <a:lnTo>
                  <a:pt x="329" y="273"/>
                </a:lnTo>
                <a:lnTo>
                  <a:pt x="339" y="262"/>
                </a:lnTo>
                <a:lnTo>
                  <a:pt x="348" y="249"/>
                </a:lnTo>
                <a:lnTo>
                  <a:pt x="355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6"/>
                </a:lnTo>
                <a:lnTo>
                  <a:pt x="371" y="180"/>
                </a:lnTo>
                <a:lnTo>
                  <a:pt x="37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6711950" y="654050"/>
            <a:ext cx="593725" cy="530225"/>
          </a:xfrm>
          <a:custGeom>
            <a:avLst/>
            <a:gdLst/>
            <a:ahLst/>
            <a:cxnLst>
              <a:cxn ang="0">
                <a:pos x="371" y="150"/>
              </a:cxn>
              <a:cxn ang="0">
                <a:pos x="366" y="122"/>
              </a:cxn>
              <a:cxn ang="0">
                <a:pos x="355" y="94"/>
              </a:cxn>
              <a:cxn ang="0">
                <a:pos x="339" y="70"/>
              </a:cxn>
              <a:cxn ang="0">
                <a:pos x="317" y="47"/>
              </a:cxn>
              <a:cxn ang="0">
                <a:pos x="292" y="29"/>
              </a:cxn>
              <a:cxn ang="0">
                <a:pos x="265" y="14"/>
              </a:cxn>
              <a:cxn ang="0">
                <a:pos x="235" y="4"/>
              </a:cxn>
              <a:cxn ang="0">
                <a:pos x="202" y="0"/>
              </a:cxn>
              <a:cxn ang="0">
                <a:pos x="170" y="0"/>
              </a:cxn>
              <a:cxn ang="0">
                <a:pos x="138" y="4"/>
              </a:cxn>
              <a:cxn ang="0">
                <a:pos x="107" y="14"/>
              </a:cxn>
              <a:cxn ang="0">
                <a:pos x="80" y="29"/>
              </a:cxn>
              <a:cxn ang="0">
                <a:pos x="55" y="47"/>
              </a:cxn>
              <a:cxn ang="0">
                <a:pos x="33" y="70"/>
              </a:cxn>
              <a:cxn ang="0">
                <a:pos x="17" y="94"/>
              </a:cxn>
              <a:cxn ang="0">
                <a:pos x="6" y="122"/>
              </a:cxn>
              <a:cxn ang="0">
                <a:pos x="1" y="150"/>
              </a:cxn>
              <a:cxn ang="0">
                <a:pos x="1" y="180"/>
              </a:cxn>
              <a:cxn ang="0">
                <a:pos x="6" y="208"/>
              </a:cxn>
              <a:cxn ang="0">
                <a:pos x="17" y="235"/>
              </a:cxn>
              <a:cxn ang="0">
                <a:pos x="33" y="261"/>
              </a:cxn>
              <a:cxn ang="0">
                <a:pos x="55" y="283"/>
              </a:cxn>
              <a:cxn ang="0">
                <a:pos x="80" y="301"/>
              </a:cxn>
              <a:cxn ang="0">
                <a:pos x="107" y="316"/>
              </a:cxn>
              <a:cxn ang="0">
                <a:pos x="138" y="325"/>
              </a:cxn>
              <a:cxn ang="0">
                <a:pos x="170" y="331"/>
              </a:cxn>
              <a:cxn ang="0">
                <a:pos x="202" y="331"/>
              </a:cxn>
              <a:cxn ang="0">
                <a:pos x="235" y="325"/>
              </a:cxn>
              <a:cxn ang="0">
                <a:pos x="265" y="316"/>
              </a:cxn>
              <a:cxn ang="0">
                <a:pos x="292" y="301"/>
              </a:cxn>
              <a:cxn ang="0">
                <a:pos x="317" y="283"/>
              </a:cxn>
              <a:cxn ang="0">
                <a:pos x="339" y="261"/>
              </a:cxn>
              <a:cxn ang="0">
                <a:pos x="355" y="235"/>
              </a:cxn>
              <a:cxn ang="0">
                <a:pos x="366" y="208"/>
              </a:cxn>
              <a:cxn ang="0">
                <a:pos x="371" y="180"/>
              </a:cxn>
            </a:cxnLst>
            <a:rect l="0" t="0" r="r" b="b"/>
            <a:pathLst>
              <a:path w="374" h="334">
                <a:moveTo>
                  <a:pt x="373" y="166"/>
                </a:moveTo>
                <a:lnTo>
                  <a:pt x="371" y="150"/>
                </a:lnTo>
                <a:lnTo>
                  <a:pt x="369" y="136"/>
                </a:lnTo>
                <a:lnTo>
                  <a:pt x="366" y="122"/>
                </a:lnTo>
                <a:lnTo>
                  <a:pt x="361" y="108"/>
                </a:lnTo>
                <a:lnTo>
                  <a:pt x="355" y="94"/>
                </a:lnTo>
                <a:lnTo>
                  <a:pt x="348" y="83"/>
                </a:lnTo>
                <a:lnTo>
                  <a:pt x="339" y="70"/>
                </a:lnTo>
                <a:lnTo>
                  <a:pt x="328" y="59"/>
                </a:lnTo>
                <a:lnTo>
                  <a:pt x="317" y="47"/>
                </a:lnTo>
                <a:lnTo>
                  <a:pt x="305" y="38"/>
                </a:lnTo>
                <a:lnTo>
                  <a:pt x="292" y="29"/>
                </a:lnTo>
                <a:lnTo>
                  <a:pt x="279" y="21"/>
                </a:lnTo>
                <a:lnTo>
                  <a:pt x="265" y="14"/>
                </a:lnTo>
                <a:lnTo>
                  <a:pt x="250" y="9"/>
                </a:lnTo>
                <a:lnTo>
                  <a:pt x="235" y="4"/>
                </a:lnTo>
                <a:lnTo>
                  <a:pt x="219" y="1"/>
                </a:lnTo>
                <a:lnTo>
                  <a:pt x="202" y="0"/>
                </a:lnTo>
                <a:lnTo>
                  <a:pt x="186" y="0"/>
                </a:lnTo>
                <a:lnTo>
                  <a:pt x="170" y="0"/>
                </a:lnTo>
                <a:lnTo>
                  <a:pt x="153" y="1"/>
                </a:lnTo>
                <a:lnTo>
                  <a:pt x="138" y="4"/>
                </a:lnTo>
                <a:lnTo>
                  <a:pt x="122" y="9"/>
                </a:lnTo>
                <a:lnTo>
                  <a:pt x="107" y="14"/>
                </a:lnTo>
                <a:lnTo>
                  <a:pt x="93" y="21"/>
                </a:lnTo>
                <a:lnTo>
                  <a:pt x="80" y="29"/>
                </a:lnTo>
                <a:lnTo>
                  <a:pt x="67" y="38"/>
                </a:lnTo>
                <a:lnTo>
                  <a:pt x="55" y="47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4"/>
                </a:lnTo>
                <a:lnTo>
                  <a:pt x="11" y="108"/>
                </a:lnTo>
                <a:lnTo>
                  <a:pt x="6" y="122"/>
                </a:lnTo>
                <a:lnTo>
                  <a:pt x="3" y="136"/>
                </a:lnTo>
                <a:lnTo>
                  <a:pt x="1" y="150"/>
                </a:lnTo>
                <a:lnTo>
                  <a:pt x="0" y="166"/>
                </a:lnTo>
                <a:lnTo>
                  <a:pt x="1" y="180"/>
                </a:lnTo>
                <a:lnTo>
                  <a:pt x="3" y="194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1"/>
                </a:lnTo>
                <a:lnTo>
                  <a:pt x="43" y="272"/>
                </a:lnTo>
                <a:lnTo>
                  <a:pt x="55" y="283"/>
                </a:lnTo>
                <a:lnTo>
                  <a:pt x="67" y="293"/>
                </a:lnTo>
                <a:lnTo>
                  <a:pt x="80" y="301"/>
                </a:lnTo>
                <a:lnTo>
                  <a:pt x="93" y="310"/>
                </a:lnTo>
                <a:lnTo>
                  <a:pt x="107" y="316"/>
                </a:lnTo>
                <a:lnTo>
                  <a:pt x="122" y="323"/>
                </a:lnTo>
                <a:lnTo>
                  <a:pt x="138" y="325"/>
                </a:lnTo>
                <a:lnTo>
                  <a:pt x="153" y="330"/>
                </a:lnTo>
                <a:lnTo>
                  <a:pt x="170" y="331"/>
                </a:lnTo>
                <a:lnTo>
                  <a:pt x="186" y="333"/>
                </a:lnTo>
                <a:lnTo>
                  <a:pt x="202" y="331"/>
                </a:lnTo>
                <a:lnTo>
                  <a:pt x="219" y="330"/>
                </a:lnTo>
                <a:lnTo>
                  <a:pt x="235" y="325"/>
                </a:lnTo>
                <a:lnTo>
                  <a:pt x="250" y="323"/>
                </a:lnTo>
                <a:lnTo>
                  <a:pt x="265" y="316"/>
                </a:lnTo>
                <a:lnTo>
                  <a:pt x="279" y="310"/>
                </a:lnTo>
                <a:lnTo>
                  <a:pt x="292" y="301"/>
                </a:lnTo>
                <a:lnTo>
                  <a:pt x="305" y="293"/>
                </a:lnTo>
                <a:lnTo>
                  <a:pt x="317" y="283"/>
                </a:lnTo>
                <a:lnTo>
                  <a:pt x="328" y="272"/>
                </a:lnTo>
                <a:lnTo>
                  <a:pt x="339" y="261"/>
                </a:lnTo>
                <a:lnTo>
                  <a:pt x="348" y="249"/>
                </a:lnTo>
                <a:lnTo>
                  <a:pt x="355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4"/>
                </a:lnTo>
                <a:lnTo>
                  <a:pt x="371" y="180"/>
                </a:lnTo>
                <a:lnTo>
                  <a:pt x="37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4" name="Freeform 38"/>
          <p:cNvSpPr>
            <a:spLocks/>
          </p:cNvSpPr>
          <p:nvPr/>
        </p:nvSpPr>
        <p:spPr bwMode="auto">
          <a:xfrm>
            <a:off x="7797800" y="654050"/>
            <a:ext cx="592138" cy="530225"/>
          </a:xfrm>
          <a:custGeom>
            <a:avLst/>
            <a:gdLst/>
            <a:ahLst/>
            <a:cxnLst>
              <a:cxn ang="0">
                <a:pos x="1" y="180"/>
              </a:cxn>
              <a:cxn ang="0">
                <a:pos x="6" y="208"/>
              </a:cxn>
              <a:cxn ang="0">
                <a:pos x="17" y="235"/>
              </a:cxn>
              <a:cxn ang="0">
                <a:pos x="33" y="261"/>
              </a:cxn>
              <a:cxn ang="0">
                <a:pos x="55" y="283"/>
              </a:cxn>
              <a:cxn ang="0">
                <a:pos x="80" y="301"/>
              </a:cxn>
              <a:cxn ang="0">
                <a:pos x="107" y="316"/>
              </a:cxn>
              <a:cxn ang="0">
                <a:pos x="137" y="325"/>
              </a:cxn>
              <a:cxn ang="0">
                <a:pos x="170" y="331"/>
              </a:cxn>
              <a:cxn ang="0">
                <a:pos x="201" y="331"/>
              </a:cxn>
              <a:cxn ang="0">
                <a:pos x="234" y="325"/>
              </a:cxn>
              <a:cxn ang="0">
                <a:pos x="264" y="316"/>
              </a:cxn>
              <a:cxn ang="0">
                <a:pos x="292" y="301"/>
              </a:cxn>
              <a:cxn ang="0">
                <a:pos x="317" y="283"/>
              </a:cxn>
              <a:cxn ang="0">
                <a:pos x="338" y="261"/>
              </a:cxn>
              <a:cxn ang="0">
                <a:pos x="354" y="235"/>
              </a:cxn>
              <a:cxn ang="0">
                <a:pos x="366" y="208"/>
              </a:cxn>
              <a:cxn ang="0">
                <a:pos x="372" y="179"/>
              </a:cxn>
              <a:cxn ang="0">
                <a:pos x="372" y="150"/>
              </a:cxn>
              <a:cxn ang="0">
                <a:pos x="366" y="122"/>
              </a:cxn>
              <a:cxn ang="0">
                <a:pos x="354" y="94"/>
              </a:cxn>
              <a:cxn ang="0">
                <a:pos x="338" y="70"/>
              </a:cxn>
              <a:cxn ang="0">
                <a:pos x="317" y="47"/>
              </a:cxn>
              <a:cxn ang="0">
                <a:pos x="292" y="29"/>
              </a:cxn>
              <a:cxn ang="0">
                <a:pos x="264" y="14"/>
              </a:cxn>
              <a:cxn ang="0">
                <a:pos x="234" y="4"/>
              </a:cxn>
              <a:cxn ang="0">
                <a:pos x="201" y="0"/>
              </a:cxn>
              <a:cxn ang="0">
                <a:pos x="170" y="0"/>
              </a:cxn>
              <a:cxn ang="0">
                <a:pos x="137" y="4"/>
              </a:cxn>
              <a:cxn ang="0">
                <a:pos x="107" y="14"/>
              </a:cxn>
              <a:cxn ang="0">
                <a:pos x="80" y="29"/>
              </a:cxn>
              <a:cxn ang="0">
                <a:pos x="55" y="47"/>
              </a:cxn>
              <a:cxn ang="0">
                <a:pos x="33" y="70"/>
              </a:cxn>
              <a:cxn ang="0">
                <a:pos x="17" y="95"/>
              </a:cxn>
              <a:cxn ang="0">
                <a:pos x="6" y="122"/>
              </a:cxn>
              <a:cxn ang="0">
                <a:pos x="1" y="150"/>
              </a:cxn>
            </a:cxnLst>
            <a:rect l="0" t="0" r="r" b="b"/>
            <a:pathLst>
              <a:path w="373" h="334">
                <a:moveTo>
                  <a:pt x="0" y="166"/>
                </a:moveTo>
                <a:lnTo>
                  <a:pt x="1" y="180"/>
                </a:lnTo>
                <a:lnTo>
                  <a:pt x="3" y="194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1"/>
                </a:lnTo>
                <a:lnTo>
                  <a:pt x="43" y="273"/>
                </a:lnTo>
                <a:lnTo>
                  <a:pt x="55" y="283"/>
                </a:lnTo>
                <a:lnTo>
                  <a:pt x="67" y="293"/>
                </a:lnTo>
                <a:lnTo>
                  <a:pt x="80" y="301"/>
                </a:lnTo>
                <a:lnTo>
                  <a:pt x="93" y="310"/>
                </a:lnTo>
                <a:lnTo>
                  <a:pt x="107" y="316"/>
                </a:lnTo>
                <a:lnTo>
                  <a:pt x="122" y="323"/>
                </a:lnTo>
                <a:lnTo>
                  <a:pt x="137" y="325"/>
                </a:lnTo>
                <a:lnTo>
                  <a:pt x="154" y="330"/>
                </a:lnTo>
                <a:lnTo>
                  <a:pt x="170" y="331"/>
                </a:lnTo>
                <a:lnTo>
                  <a:pt x="186" y="333"/>
                </a:lnTo>
                <a:lnTo>
                  <a:pt x="201" y="331"/>
                </a:lnTo>
                <a:lnTo>
                  <a:pt x="217" y="330"/>
                </a:lnTo>
                <a:lnTo>
                  <a:pt x="234" y="325"/>
                </a:lnTo>
                <a:lnTo>
                  <a:pt x="249" y="323"/>
                </a:lnTo>
                <a:lnTo>
                  <a:pt x="264" y="316"/>
                </a:lnTo>
                <a:lnTo>
                  <a:pt x="278" y="310"/>
                </a:lnTo>
                <a:lnTo>
                  <a:pt x="292" y="301"/>
                </a:lnTo>
                <a:lnTo>
                  <a:pt x="305" y="293"/>
                </a:lnTo>
                <a:lnTo>
                  <a:pt x="317" y="283"/>
                </a:lnTo>
                <a:lnTo>
                  <a:pt x="328" y="272"/>
                </a:lnTo>
                <a:lnTo>
                  <a:pt x="338" y="261"/>
                </a:lnTo>
                <a:lnTo>
                  <a:pt x="347" y="249"/>
                </a:lnTo>
                <a:lnTo>
                  <a:pt x="354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4"/>
                </a:lnTo>
                <a:lnTo>
                  <a:pt x="372" y="179"/>
                </a:lnTo>
                <a:lnTo>
                  <a:pt x="372" y="166"/>
                </a:lnTo>
                <a:lnTo>
                  <a:pt x="372" y="150"/>
                </a:lnTo>
                <a:lnTo>
                  <a:pt x="369" y="136"/>
                </a:lnTo>
                <a:lnTo>
                  <a:pt x="366" y="122"/>
                </a:lnTo>
                <a:lnTo>
                  <a:pt x="361" y="108"/>
                </a:lnTo>
                <a:lnTo>
                  <a:pt x="354" y="94"/>
                </a:lnTo>
                <a:lnTo>
                  <a:pt x="347" y="83"/>
                </a:lnTo>
                <a:lnTo>
                  <a:pt x="338" y="70"/>
                </a:lnTo>
                <a:lnTo>
                  <a:pt x="328" y="59"/>
                </a:lnTo>
                <a:lnTo>
                  <a:pt x="317" y="47"/>
                </a:lnTo>
                <a:lnTo>
                  <a:pt x="305" y="38"/>
                </a:lnTo>
                <a:lnTo>
                  <a:pt x="292" y="29"/>
                </a:lnTo>
                <a:lnTo>
                  <a:pt x="278" y="21"/>
                </a:lnTo>
                <a:lnTo>
                  <a:pt x="264" y="14"/>
                </a:lnTo>
                <a:lnTo>
                  <a:pt x="249" y="9"/>
                </a:lnTo>
                <a:lnTo>
                  <a:pt x="234" y="4"/>
                </a:lnTo>
                <a:lnTo>
                  <a:pt x="217" y="1"/>
                </a:lnTo>
                <a:lnTo>
                  <a:pt x="201" y="0"/>
                </a:lnTo>
                <a:lnTo>
                  <a:pt x="186" y="0"/>
                </a:lnTo>
                <a:lnTo>
                  <a:pt x="170" y="0"/>
                </a:lnTo>
                <a:lnTo>
                  <a:pt x="154" y="1"/>
                </a:lnTo>
                <a:lnTo>
                  <a:pt x="137" y="4"/>
                </a:lnTo>
                <a:lnTo>
                  <a:pt x="122" y="9"/>
                </a:lnTo>
                <a:lnTo>
                  <a:pt x="107" y="14"/>
                </a:lnTo>
                <a:lnTo>
                  <a:pt x="93" y="21"/>
                </a:lnTo>
                <a:lnTo>
                  <a:pt x="80" y="29"/>
                </a:lnTo>
                <a:lnTo>
                  <a:pt x="66" y="38"/>
                </a:lnTo>
                <a:lnTo>
                  <a:pt x="55" y="47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5"/>
                </a:lnTo>
                <a:lnTo>
                  <a:pt x="11" y="108"/>
                </a:lnTo>
                <a:lnTo>
                  <a:pt x="6" y="122"/>
                </a:lnTo>
                <a:lnTo>
                  <a:pt x="3" y="136"/>
                </a:lnTo>
                <a:lnTo>
                  <a:pt x="1" y="150"/>
                </a:lnTo>
                <a:lnTo>
                  <a:pt x="0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5" name="Freeform 39"/>
          <p:cNvSpPr>
            <a:spLocks/>
          </p:cNvSpPr>
          <p:nvPr/>
        </p:nvSpPr>
        <p:spPr bwMode="auto">
          <a:xfrm>
            <a:off x="7243763" y="1506538"/>
            <a:ext cx="1179512" cy="547687"/>
          </a:xfrm>
          <a:custGeom>
            <a:avLst/>
            <a:gdLst/>
            <a:ahLst/>
            <a:cxnLst>
              <a:cxn ang="0">
                <a:pos x="742" y="344"/>
              </a:cxn>
              <a:cxn ang="0">
                <a:pos x="742" y="0"/>
              </a:cxn>
              <a:cxn ang="0">
                <a:pos x="0" y="0"/>
              </a:cxn>
              <a:cxn ang="0">
                <a:pos x="0" y="344"/>
              </a:cxn>
              <a:cxn ang="0">
                <a:pos x="742" y="344"/>
              </a:cxn>
            </a:cxnLst>
            <a:rect l="0" t="0" r="r" b="b"/>
            <a:pathLst>
              <a:path w="743" h="345">
                <a:moveTo>
                  <a:pt x="742" y="344"/>
                </a:moveTo>
                <a:lnTo>
                  <a:pt x="742" y="0"/>
                </a:lnTo>
                <a:lnTo>
                  <a:pt x="0" y="0"/>
                </a:lnTo>
                <a:lnTo>
                  <a:pt x="0" y="344"/>
                </a:lnTo>
                <a:lnTo>
                  <a:pt x="742" y="34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6" name="Freeform 40"/>
          <p:cNvSpPr>
            <a:spLocks/>
          </p:cNvSpPr>
          <p:nvPr/>
        </p:nvSpPr>
        <p:spPr bwMode="auto">
          <a:xfrm>
            <a:off x="7083425" y="2490788"/>
            <a:ext cx="1477963" cy="873125"/>
          </a:xfrm>
          <a:custGeom>
            <a:avLst/>
            <a:gdLst/>
            <a:ahLst/>
            <a:cxnLst>
              <a:cxn ang="0">
                <a:pos x="0" y="273"/>
              </a:cxn>
              <a:cxn ang="0">
                <a:pos x="460" y="0"/>
              </a:cxn>
              <a:cxn ang="0">
                <a:pos x="930" y="283"/>
              </a:cxn>
              <a:cxn ang="0">
                <a:pos x="460" y="549"/>
              </a:cxn>
              <a:cxn ang="0">
                <a:pos x="0" y="273"/>
              </a:cxn>
            </a:cxnLst>
            <a:rect l="0" t="0" r="r" b="b"/>
            <a:pathLst>
              <a:path w="931" h="550">
                <a:moveTo>
                  <a:pt x="0" y="273"/>
                </a:moveTo>
                <a:lnTo>
                  <a:pt x="460" y="0"/>
                </a:lnTo>
                <a:lnTo>
                  <a:pt x="930" y="283"/>
                </a:lnTo>
                <a:lnTo>
                  <a:pt x="460" y="549"/>
                </a:lnTo>
                <a:lnTo>
                  <a:pt x="0" y="2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7859713" y="777875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7192963" y="334963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7172325" y="1603375"/>
            <a:ext cx="1254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8210550" y="2139950"/>
            <a:ext cx="90011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subor-dinate</a:t>
            </a: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6680200" y="2063750"/>
            <a:ext cx="8318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super-visor</a:t>
            </a:r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6743700" y="765175"/>
            <a:ext cx="5318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7481888" y="2095500"/>
            <a:ext cx="0" cy="552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8148638" y="2076450"/>
            <a:ext cx="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7004050" y="1168400"/>
            <a:ext cx="400050" cy="32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7540625" y="808038"/>
            <a:ext cx="117475" cy="725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 flipH="1">
            <a:off x="7888288" y="1216025"/>
            <a:ext cx="209550" cy="3000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677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E-R Diagrams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855663" y="3494088"/>
            <a:ext cx="850582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Rectangles represent entity sets.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Diamonds represent relationship sets.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Lines link attributes to entity sets and entity sets to relationship sets.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Ellipses represent attributes</a:t>
            </a:r>
          </a:p>
          <a:p>
            <a:pPr marL="742950" lvl="1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charset="0"/>
              <a:buChar char="l"/>
            </a:pPr>
            <a:r>
              <a:rPr kumimoji="1" lang="en-US" sz="1800"/>
              <a:t>Double ellipses represent multivalued attributes.</a:t>
            </a:r>
          </a:p>
          <a:p>
            <a:pPr marL="742950" lvl="1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charset="0"/>
              <a:buChar char="l"/>
            </a:pPr>
            <a:r>
              <a:rPr kumimoji="1" lang="en-US" sz="1800"/>
              <a:t>Dashed ellipses denote derived attributes.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Underline indicates primary key attributes (will study later)</a:t>
            </a:r>
          </a:p>
        </p:txBody>
      </p:sp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2"/>
          <a:srcRect l="423" t="30743" r="635" b="31024"/>
          <a:stretch>
            <a:fillRect/>
          </a:stretch>
        </p:blipFill>
        <p:spPr bwMode="auto">
          <a:xfrm>
            <a:off x="1041400" y="1200150"/>
            <a:ext cx="7175500" cy="207962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8001000" cy="72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Mapping Cardinality Constraints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1222374"/>
            <a:ext cx="7505700" cy="5330825"/>
          </a:xfrm>
        </p:spPr>
        <p:txBody>
          <a:bodyPr/>
          <a:lstStyle/>
          <a:p>
            <a:r>
              <a:rPr lang="en-US" sz="2400" dirty="0"/>
              <a:t>Express the number of entities to which another entity can be associated via a relationship set.</a:t>
            </a:r>
          </a:p>
          <a:p>
            <a:r>
              <a:rPr lang="en-US" sz="2400" dirty="0"/>
              <a:t>Most useful in describing binary relationship sets.</a:t>
            </a:r>
          </a:p>
          <a:p>
            <a:r>
              <a:rPr lang="en-US" sz="2400" dirty="0"/>
              <a:t>For a binary relationship set the mapping cardinality must be one of the following types:</a:t>
            </a:r>
          </a:p>
          <a:p>
            <a:pPr lvl="1"/>
            <a:r>
              <a:rPr lang="en-US" sz="2000" dirty="0"/>
              <a:t>One to one</a:t>
            </a:r>
          </a:p>
          <a:p>
            <a:pPr lvl="1"/>
            <a:r>
              <a:rPr lang="en-US" sz="2000" dirty="0"/>
              <a:t>One to many</a:t>
            </a:r>
          </a:p>
          <a:p>
            <a:pPr lvl="1"/>
            <a:r>
              <a:rPr lang="en-US" sz="2000" dirty="0"/>
              <a:t>Many to one</a:t>
            </a:r>
          </a:p>
          <a:p>
            <a:pPr lvl="1"/>
            <a:r>
              <a:rPr lang="en-US" sz="2000" dirty="0"/>
              <a:t>Many to many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952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Mapping Cardinalities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990600" y="44958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One to one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200400" y="44958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One to many</a:t>
            </a:r>
          </a:p>
        </p:txBody>
      </p:sp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2"/>
          <a:srcRect l="624" t="9708" r="417" b="9708"/>
          <a:stretch>
            <a:fillRect/>
          </a:stretch>
        </p:blipFill>
        <p:spPr bwMode="auto">
          <a:xfrm>
            <a:off x="990600" y="1295400"/>
            <a:ext cx="3577683" cy="2895599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 l="581" t="9547" r="388" b="9805"/>
          <a:stretch>
            <a:fillRect/>
          </a:stretch>
        </p:blipFill>
        <p:spPr bwMode="auto">
          <a:xfrm>
            <a:off x="5105400" y="1371600"/>
            <a:ext cx="3497827" cy="289560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105400" y="4495800"/>
            <a:ext cx="1981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Many to one</a:t>
            </a:r>
            <a:endParaRPr lang="en-US" sz="18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086600" y="4495800"/>
            <a:ext cx="1533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Many to many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1038" y="6018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19438" y="6018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04900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Participation Constraints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2286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Does every department have a manager?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sz="1800"/>
              <a:t>If so, this is a </a:t>
            </a:r>
            <a:r>
              <a:rPr lang="en-US" sz="1800" i="1" u="sng">
                <a:solidFill>
                  <a:schemeClr val="accent2"/>
                </a:solidFill>
              </a:rPr>
              <a:t>participation constraint</a:t>
            </a:r>
            <a:r>
              <a:rPr lang="en-US" sz="1800"/>
              <a:t>:  the participation of Departments in Manages is said to be </a:t>
            </a:r>
            <a:r>
              <a:rPr lang="en-US" sz="1800" i="1">
                <a:solidFill>
                  <a:schemeClr val="accent2"/>
                </a:solidFill>
              </a:rPr>
              <a:t>total</a:t>
            </a:r>
            <a:r>
              <a:rPr lang="en-US" sz="1800">
                <a:solidFill>
                  <a:schemeClr val="accent2"/>
                </a:solidFill>
              </a:rPr>
              <a:t> (vs. </a:t>
            </a:r>
            <a:r>
              <a:rPr lang="en-US" sz="1800" i="1">
                <a:solidFill>
                  <a:schemeClr val="accent2"/>
                </a:solidFill>
              </a:rPr>
              <a:t>partial</a:t>
            </a:r>
            <a:r>
              <a:rPr lang="en-US" sz="1800">
                <a:solidFill>
                  <a:schemeClr val="accent2"/>
                </a:solidFill>
              </a:rPr>
              <a:t>)</a:t>
            </a:r>
            <a:r>
              <a:rPr lang="en-US" sz="1800"/>
              <a:t>.</a:t>
            </a:r>
          </a:p>
          <a:p>
            <a:pPr>
              <a:lnSpc>
                <a:spcPct val="80000"/>
              </a:lnSpc>
            </a:pPr>
            <a:r>
              <a:rPr lang="en-US" sz="2000"/>
              <a:t>Every Department entity must appear in an instance of the relationship Works_In (have an employee) and every Employee must be in a Department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Both Employees and Departments participate totally in Works_In</a:t>
            </a:r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5351463" y="3917950"/>
            <a:ext cx="1057275" cy="371475"/>
          </a:xfrm>
          <a:custGeom>
            <a:avLst/>
            <a:gdLst/>
            <a:ahLst/>
            <a:cxnLst>
              <a:cxn ang="0">
                <a:pos x="662" y="106"/>
              </a:cxn>
              <a:cxn ang="0">
                <a:pos x="652" y="86"/>
              </a:cxn>
              <a:cxn ang="0">
                <a:pos x="633" y="68"/>
              </a:cxn>
              <a:cxn ang="0">
                <a:pos x="604" y="50"/>
              </a:cxn>
              <a:cxn ang="0">
                <a:pos x="566" y="34"/>
              </a:cxn>
              <a:cxn ang="0">
                <a:pos x="522" y="21"/>
              </a:cxn>
              <a:cxn ang="0">
                <a:pos x="472" y="11"/>
              </a:cxn>
              <a:cxn ang="0">
                <a:pos x="419" y="4"/>
              </a:cxn>
              <a:cxn ang="0">
                <a:pos x="360" y="1"/>
              </a:cxn>
              <a:cxn ang="0">
                <a:pos x="304" y="1"/>
              </a:cxn>
              <a:cxn ang="0">
                <a:pos x="247" y="4"/>
              </a:cxn>
              <a:cxn ang="0">
                <a:pos x="191" y="11"/>
              </a:cxn>
              <a:cxn ang="0">
                <a:pos x="141" y="21"/>
              </a:cxn>
              <a:cxn ang="0">
                <a:pos x="98" y="34"/>
              </a:cxn>
              <a:cxn ang="0">
                <a:pos x="60" y="50"/>
              </a:cxn>
              <a:cxn ang="0">
                <a:pos x="31" y="68"/>
              </a:cxn>
              <a:cxn ang="0">
                <a:pos x="10" y="86"/>
              </a:cxn>
              <a:cxn ang="0">
                <a:pos x="1" y="106"/>
              </a:cxn>
              <a:cxn ang="0">
                <a:pos x="1" y="127"/>
              </a:cxn>
              <a:cxn ang="0">
                <a:pos x="10" y="147"/>
              </a:cxn>
              <a:cxn ang="0">
                <a:pos x="31" y="166"/>
              </a:cxn>
              <a:cxn ang="0">
                <a:pos x="60" y="183"/>
              </a:cxn>
              <a:cxn ang="0">
                <a:pos x="98" y="199"/>
              </a:cxn>
              <a:cxn ang="0">
                <a:pos x="141" y="212"/>
              </a:cxn>
              <a:cxn ang="0">
                <a:pos x="191" y="222"/>
              </a:cxn>
              <a:cxn ang="0">
                <a:pos x="247" y="229"/>
              </a:cxn>
              <a:cxn ang="0">
                <a:pos x="304" y="232"/>
              </a:cxn>
              <a:cxn ang="0">
                <a:pos x="360" y="232"/>
              </a:cxn>
              <a:cxn ang="0">
                <a:pos x="419" y="229"/>
              </a:cxn>
              <a:cxn ang="0">
                <a:pos x="472" y="222"/>
              </a:cxn>
              <a:cxn ang="0">
                <a:pos x="522" y="212"/>
              </a:cxn>
              <a:cxn ang="0">
                <a:pos x="566" y="199"/>
              </a:cxn>
              <a:cxn ang="0">
                <a:pos x="604" y="183"/>
              </a:cxn>
              <a:cxn ang="0">
                <a:pos x="633" y="166"/>
              </a:cxn>
              <a:cxn ang="0">
                <a:pos x="652" y="147"/>
              </a:cxn>
              <a:cxn ang="0">
                <a:pos x="662" y="127"/>
              </a:cxn>
            </a:cxnLst>
            <a:rect l="0" t="0" r="r" b="b"/>
            <a:pathLst>
              <a:path w="666" h="234">
                <a:moveTo>
                  <a:pt x="665" y="117"/>
                </a:moveTo>
                <a:lnTo>
                  <a:pt x="662" y="106"/>
                </a:lnTo>
                <a:lnTo>
                  <a:pt x="658" y="96"/>
                </a:lnTo>
                <a:lnTo>
                  <a:pt x="652" y="86"/>
                </a:lnTo>
                <a:lnTo>
                  <a:pt x="644" y="77"/>
                </a:lnTo>
                <a:lnTo>
                  <a:pt x="633" y="68"/>
                </a:lnTo>
                <a:lnTo>
                  <a:pt x="620" y="58"/>
                </a:lnTo>
                <a:lnTo>
                  <a:pt x="604" y="50"/>
                </a:lnTo>
                <a:lnTo>
                  <a:pt x="586" y="42"/>
                </a:lnTo>
                <a:lnTo>
                  <a:pt x="566" y="34"/>
                </a:lnTo>
                <a:lnTo>
                  <a:pt x="546" y="27"/>
                </a:lnTo>
                <a:lnTo>
                  <a:pt x="522" y="21"/>
                </a:lnTo>
                <a:lnTo>
                  <a:pt x="497" y="16"/>
                </a:lnTo>
                <a:lnTo>
                  <a:pt x="472" y="11"/>
                </a:lnTo>
                <a:lnTo>
                  <a:pt x="445" y="7"/>
                </a:lnTo>
                <a:lnTo>
                  <a:pt x="419" y="4"/>
                </a:lnTo>
                <a:lnTo>
                  <a:pt x="390" y="2"/>
                </a:lnTo>
                <a:lnTo>
                  <a:pt x="360" y="1"/>
                </a:lnTo>
                <a:lnTo>
                  <a:pt x="331" y="0"/>
                </a:lnTo>
                <a:lnTo>
                  <a:pt x="304" y="1"/>
                </a:lnTo>
                <a:lnTo>
                  <a:pt x="274" y="2"/>
                </a:lnTo>
                <a:lnTo>
                  <a:pt x="247" y="4"/>
                </a:lnTo>
                <a:lnTo>
                  <a:pt x="218" y="7"/>
                </a:lnTo>
                <a:lnTo>
                  <a:pt x="191" y="11"/>
                </a:lnTo>
                <a:lnTo>
                  <a:pt x="165" y="16"/>
                </a:lnTo>
                <a:lnTo>
                  <a:pt x="141" y="21"/>
                </a:lnTo>
                <a:lnTo>
                  <a:pt x="118" y="27"/>
                </a:lnTo>
                <a:lnTo>
                  <a:pt x="98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8"/>
                </a:lnTo>
                <a:lnTo>
                  <a:pt x="20" y="77"/>
                </a:lnTo>
                <a:lnTo>
                  <a:pt x="10" y="86"/>
                </a:lnTo>
                <a:lnTo>
                  <a:pt x="6" y="96"/>
                </a:lnTo>
                <a:lnTo>
                  <a:pt x="1" y="106"/>
                </a:lnTo>
                <a:lnTo>
                  <a:pt x="0" y="117"/>
                </a:lnTo>
                <a:lnTo>
                  <a:pt x="1" y="127"/>
                </a:lnTo>
                <a:lnTo>
                  <a:pt x="6" y="137"/>
                </a:lnTo>
                <a:lnTo>
                  <a:pt x="10" y="147"/>
                </a:lnTo>
                <a:lnTo>
                  <a:pt x="20" y="156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8" y="199"/>
                </a:lnTo>
                <a:lnTo>
                  <a:pt x="118" y="205"/>
                </a:lnTo>
                <a:lnTo>
                  <a:pt x="141" y="212"/>
                </a:lnTo>
                <a:lnTo>
                  <a:pt x="165" y="217"/>
                </a:lnTo>
                <a:lnTo>
                  <a:pt x="191" y="222"/>
                </a:lnTo>
                <a:lnTo>
                  <a:pt x="218" y="226"/>
                </a:lnTo>
                <a:lnTo>
                  <a:pt x="247" y="229"/>
                </a:lnTo>
                <a:lnTo>
                  <a:pt x="274" y="231"/>
                </a:lnTo>
                <a:lnTo>
                  <a:pt x="304" y="232"/>
                </a:lnTo>
                <a:lnTo>
                  <a:pt x="331" y="233"/>
                </a:lnTo>
                <a:lnTo>
                  <a:pt x="360" y="232"/>
                </a:lnTo>
                <a:lnTo>
                  <a:pt x="390" y="231"/>
                </a:lnTo>
                <a:lnTo>
                  <a:pt x="419" y="229"/>
                </a:lnTo>
                <a:lnTo>
                  <a:pt x="445" y="226"/>
                </a:lnTo>
                <a:lnTo>
                  <a:pt x="472" y="222"/>
                </a:lnTo>
                <a:lnTo>
                  <a:pt x="497" y="217"/>
                </a:lnTo>
                <a:lnTo>
                  <a:pt x="522" y="212"/>
                </a:lnTo>
                <a:lnTo>
                  <a:pt x="546" y="205"/>
                </a:lnTo>
                <a:lnTo>
                  <a:pt x="566" y="199"/>
                </a:lnTo>
                <a:lnTo>
                  <a:pt x="586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6"/>
                </a:lnTo>
                <a:lnTo>
                  <a:pt x="652" y="147"/>
                </a:lnTo>
                <a:lnTo>
                  <a:pt x="658" y="137"/>
                </a:lnTo>
                <a:lnTo>
                  <a:pt x="662" y="127"/>
                </a:lnTo>
                <a:lnTo>
                  <a:pt x="665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7291388" y="3917950"/>
            <a:ext cx="1185862" cy="371475"/>
          </a:xfrm>
          <a:custGeom>
            <a:avLst/>
            <a:gdLst/>
            <a:ahLst/>
            <a:cxnLst>
              <a:cxn ang="0">
                <a:pos x="1" y="127"/>
              </a:cxn>
              <a:cxn ang="0">
                <a:pos x="12" y="147"/>
              </a:cxn>
              <a:cxn ang="0">
                <a:pos x="35" y="166"/>
              </a:cxn>
              <a:cxn ang="0">
                <a:pos x="66" y="183"/>
              </a:cxn>
              <a:cxn ang="0">
                <a:pos x="108" y="199"/>
              </a:cxn>
              <a:cxn ang="0">
                <a:pos x="159" y="212"/>
              </a:cxn>
              <a:cxn ang="0">
                <a:pos x="215" y="222"/>
              </a:cxn>
              <a:cxn ang="0">
                <a:pos x="276" y="229"/>
              </a:cxn>
              <a:cxn ang="0">
                <a:pos x="340" y="232"/>
              </a:cxn>
              <a:cxn ang="0">
                <a:pos x="405" y="232"/>
              </a:cxn>
              <a:cxn ang="0">
                <a:pos x="469" y="229"/>
              </a:cxn>
              <a:cxn ang="0">
                <a:pos x="530" y="222"/>
              </a:cxn>
              <a:cxn ang="0">
                <a:pos x="586" y="212"/>
              </a:cxn>
              <a:cxn ang="0">
                <a:pos x="637" y="198"/>
              </a:cxn>
              <a:cxn ang="0">
                <a:pos x="677" y="183"/>
              </a:cxn>
              <a:cxn ang="0">
                <a:pos x="710" y="166"/>
              </a:cxn>
              <a:cxn ang="0">
                <a:pos x="733" y="146"/>
              </a:cxn>
              <a:cxn ang="0">
                <a:pos x="744" y="126"/>
              </a:cxn>
              <a:cxn ang="0">
                <a:pos x="744" y="106"/>
              </a:cxn>
              <a:cxn ang="0">
                <a:pos x="733" y="86"/>
              </a:cxn>
              <a:cxn ang="0">
                <a:pos x="710" y="67"/>
              </a:cxn>
              <a:cxn ang="0">
                <a:pos x="677" y="50"/>
              </a:cxn>
              <a:cxn ang="0">
                <a:pos x="637" y="34"/>
              </a:cxn>
              <a:cxn ang="0">
                <a:pos x="586" y="21"/>
              </a:cxn>
              <a:cxn ang="0">
                <a:pos x="530" y="11"/>
              </a:cxn>
              <a:cxn ang="0">
                <a:pos x="469" y="4"/>
              </a:cxn>
              <a:cxn ang="0">
                <a:pos x="405" y="1"/>
              </a:cxn>
              <a:cxn ang="0">
                <a:pos x="340" y="1"/>
              </a:cxn>
              <a:cxn ang="0">
                <a:pos x="276" y="4"/>
              </a:cxn>
              <a:cxn ang="0">
                <a:pos x="215" y="11"/>
              </a:cxn>
              <a:cxn ang="0">
                <a:pos x="159" y="21"/>
              </a:cxn>
              <a:cxn ang="0">
                <a:pos x="108" y="34"/>
              </a:cxn>
              <a:cxn ang="0">
                <a:pos x="66" y="50"/>
              </a:cxn>
              <a:cxn ang="0">
                <a:pos x="35" y="68"/>
              </a:cxn>
              <a:cxn ang="0">
                <a:pos x="12" y="86"/>
              </a:cxn>
              <a:cxn ang="0">
                <a:pos x="1" y="106"/>
              </a:cxn>
            </a:cxnLst>
            <a:rect l="0" t="0" r="r" b="b"/>
            <a:pathLst>
              <a:path w="747" h="234">
                <a:moveTo>
                  <a:pt x="0" y="117"/>
                </a:moveTo>
                <a:lnTo>
                  <a:pt x="1" y="127"/>
                </a:lnTo>
                <a:lnTo>
                  <a:pt x="5" y="137"/>
                </a:lnTo>
                <a:lnTo>
                  <a:pt x="12" y="147"/>
                </a:lnTo>
                <a:lnTo>
                  <a:pt x="21" y="156"/>
                </a:lnTo>
                <a:lnTo>
                  <a:pt x="35" y="166"/>
                </a:lnTo>
                <a:lnTo>
                  <a:pt x="49" y="175"/>
                </a:lnTo>
                <a:lnTo>
                  <a:pt x="66" y="183"/>
                </a:lnTo>
                <a:lnTo>
                  <a:pt x="87" y="191"/>
                </a:lnTo>
                <a:lnTo>
                  <a:pt x="108" y="199"/>
                </a:lnTo>
                <a:lnTo>
                  <a:pt x="133" y="205"/>
                </a:lnTo>
                <a:lnTo>
                  <a:pt x="159" y="212"/>
                </a:lnTo>
                <a:lnTo>
                  <a:pt x="186" y="217"/>
                </a:lnTo>
                <a:lnTo>
                  <a:pt x="215" y="222"/>
                </a:lnTo>
                <a:lnTo>
                  <a:pt x="245" y="226"/>
                </a:lnTo>
                <a:lnTo>
                  <a:pt x="276" y="229"/>
                </a:lnTo>
                <a:lnTo>
                  <a:pt x="307" y="231"/>
                </a:lnTo>
                <a:lnTo>
                  <a:pt x="340" y="232"/>
                </a:lnTo>
                <a:lnTo>
                  <a:pt x="373" y="233"/>
                </a:lnTo>
                <a:lnTo>
                  <a:pt x="405" y="232"/>
                </a:lnTo>
                <a:lnTo>
                  <a:pt x="436" y="231"/>
                </a:lnTo>
                <a:lnTo>
                  <a:pt x="469" y="229"/>
                </a:lnTo>
                <a:lnTo>
                  <a:pt x="500" y="226"/>
                </a:lnTo>
                <a:lnTo>
                  <a:pt x="530" y="222"/>
                </a:lnTo>
                <a:lnTo>
                  <a:pt x="559" y="217"/>
                </a:lnTo>
                <a:lnTo>
                  <a:pt x="586" y="212"/>
                </a:lnTo>
                <a:lnTo>
                  <a:pt x="612" y="205"/>
                </a:lnTo>
                <a:lnTo>
                  <a:pt x="637" y="198"/>
                </a:lnTo>
                <a:lnTo>
                  <a:pt x="658" y="191"/>
                </a:lnTo>
                <a:lnTo>
                  <a:pt x="677" y="183"/>
                </a:lnTo>
                <a:lnTo>
                  <a:pt x="695" y="175"/>
                </a:lnTo>
                <a:lnTo>
                  <a:pt x="710" y="166"/>
                </a:lnTo>
                <a:lnTo>
                  <a:pt x="722" y="156"/>
                </a:lnTo>
                <a:lnTo>
                  <a:pt x="733" y="146"/>
                </a:lnTo>
                <a:lnTo>
                  <a:pt x="740" y="137"/>
                </a:lnTo>
                <a:lnTo>
                  <a:pt x="744" y="126"/>
                </a:lnTo>
                <a:lnTo>
                  <a:pt x="746" y="117"/>
                </a:lnTo>
                <a:lnTo>
                  <a:pt x="744" y="106"/>
                </a:lnTo>
                <a:lnTo>
                  <a:pt x="740" y="96"/>
                </a:lnTo>
                <a:lnTo>
                  <a:pt x="733" y="86"/>
                </a:lnTo>
                <a:lnTo>
                  <a:pt x="722" y="77"/>
                </a:lnTo>
                <a:lnTo>
                  <a:pt x="710" y="67"/>
                </a:lnTo>
                <a:lnTo>
                  <a:pt x="695" y="58"/>
                </a:lnTo>
                <a:lnTo>
                  <a:pt x="677" y="50"/>
                </a:lnTo>
                <a:lnTo>
                  <a:pt x="658" y="42"/>
                </a:lnTo>
                <a:lnTo>
                  <a:pt x="637" y="34"/>
                </a:lnTo>
                <a:lnTo>
                  <a:pt x="612" y="27"/>
                </a:lnTo>
                <a:lnTo>
                  <a:pt x="586" y="21"/>
                </a:lnTo>
                <a:lnTo>
                  <a:pt x="559" y="16"/>
                </a:lnTo>
                <a:lnTo>
                  <a:pt x="530" y="11"/>
                </a:lnTo>
                <a:lnTo>
                  <a:pt x="500" y="7"/>
                </a:lnTo>
                <a:lnTo>
                  <a:pt x="469" y="4"/>
                </a:lnTo>
                <a:lnTo>
                  <a:pt x="436" y="2"/>
                </a:lnTo>
                <a:lnTo>
                  <a:pt x="405" y="1"/>
                </a:lnTo>
                <a:lnTo>
                  <a:pt x="373" y="0"/>
                </a:lnTo>
                <a:lnTo>
                  <a:pt x="340" y="1"/>
                </a:lnTo>
                <a:lnTo>
                  <a:pt x="307" y="2"/>
                </a:lnTo>
                <a:lnTo>
                  <a:pt x="276" y="4"/>
                </a:lnTo>
                <a:lnTo>
                  <a:pt x="245" y="7"/>
                </a:lnTo>
                <a:lnTo>
                  <a:pt x="215" y="11"/>
                </a:lnTo>
                <a:lnTo>
                  <a:pt x="186" y="16"/>
                </a:lnTo>
                <a:lnTo>
                  <a:pt x="159" y="21"/>
                </a:lnTo>
                <a:lnTo>
                  <a:pt x="132" y="28"/>
                </a:lnTo>
                <a:lnTo>
                  <a:pt x="108" y="34"/>
                </a:lnTo>
                <a:lnTo>
                  <a:pt x="87" y="42"/>
                </a:lnTo>
                <a:lnTo>
                  <a:pt x="66" y="50"/>
                </a:lnTo>
                <a:lnTo>
                  <a:pt x="49" y="58"/>
                </a:lnTo>
                <a:lnTo>
                  <a:pt x="35" y="68"/>
                </a:lnTo>
                <a:lnTo>
                  <a:pt x="21" y="77"/>
                </a:lnTo>
                <a:lnTo>
                  <a:pt x="12" y="86"/>
                </a:lnTo>
                <a:lnTo>
                  <a:pt x="5" y="97"/>
                </a:lnTo>
                <a:lnTo>
                  <a:pt x="1" y="106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1131888" y="3906838"/>
            <a:ext cx="1055687" cy="371475"/>
          </a:xfrm>
          <a:custGeom>
            <a:avLst/>
            <a:gdLst/>
            <a:ahLst/>
            <a:cxnLst>
              <a:cxn ang="0">
                <a:pos x="662" y="106"/>
              </a:cxn>
              <a:cxn ang="0">
                <a:pos x="653" y="86"/>
              </a:cxn>
              <a:cxn ang="0">
                <a:pos x="633" y="68"/>
              </a:cxn>
              <a:cxn ang="0">
                <a:pos x="604" y="50"/>
              </a:cxn>
              <a:cxn ang="0">
                <a:pos x="567" y="34"/>
              </a:cxn>
              <a:cxn ang="0">
                <a:pos x="522" y="21"/>
              </a:cxn>
              <a:cxn ang="0">
                <a:pos x="472" y="11"/>
              </a:cxn>
              <a:cxn ang="0">
                <a:pos x="418" y="5"/>
              </a:cxn>
              <a:cxn ang="0">
                <a:pos x="361" y="1"/>
              </a:cxn>
              <a:cxn ang="0">
                <a:pos x="302" y="1"/>
              </a:cxn>
              <a:cxn ang="0">
                <a:pos x="247" y="5"/>
              </a:cxn>
              <a:cxn ang="0">
                <a:pos x="191" y="11"/>
              </a:cxn>
              <a:cxn ang="0">
                <a:pos x="141" y="21"/>
              </a:cxn>
              <a:cxn ang="0">
                <a:pos x="96" y="34"/>
              </a:cxn>
              <a:cxn ang="0">
                <a:pos x="60" y="50"/>
              </a:cxn>
              <a:cxn ang="0">
                <a:pos x="31" y="68"/>
              </a:cxn>
              <a:cxn ang="0">
                <a:pos x="10" y="86"/>
              </a:cxn>
              <a:cxn ang="0">
                <a:pos x="1" y="106"/>
              </a:cxn>
              <a:cxn ang="0">
                <a:pos x="1" y="127"/>
              </a:cxn>
              <a:cxn ang="0">
                <a:pos x="10" y="147"/>
              </a:cxn>
              <a:cxn ang="0">
                <a:pos x="31" y="166"/>
              </a:cxn>
              <a:cxn ang="0">
                <a:pos x="60" y="183"/>
              </a:cxn>
              <a:cxn ang="0">
                <a:pos x="96" y="199"/>
              </a:cxn>
              <a:cxn ang="0">
                <a:pos x="141" y="212"/>
              </a:cxn>
              <a:cxn ang="0">
                <a:pos x="191" y="222"/>
              </a:cxn>
              <a:cxn ang="0">
                <a:pos x="247" y="229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9"/>
              </a:cxn>
              <a:cxn ang="0">
                <a:pos x="472" y="222"/>
              </a:cxn>
              <a:cxn ang="0">
                <a:pos x="522" y="212"/>
              </a:cxn>
              <a:cxn ang="0">
                <a:pos x="567" y="199"/>
              </a:cxn>
              <a:cxn ang="0">
                <a:pos x="604" y="183"/>
              </a:cxn>
              <a:cxn ang="0">
                <a:pos x="633" y="166"/>
              </a:cxn>
              <a:cxn ang="0">
                <a:pos x="653" y="147"/>
              </a:cxn>
              <a:cxn ang="0">
                <a:pos x="662" y="127"/>
              </a:cxn>
            </a:cxnLst>
            <a:rect l="0" t="0" r="r" b="b"/>
            <a:pathLst>
              <a:path w="665" h="234">
                <a:moveTo>
                  <a:pt x="664" y="117"/>
                </a:moveTo>
                <a:lnTo>
                  <a:pt x="662" y="106"/>
                </a:lnTo>
                <a:lnTo>
                  <a:pt x="659" y="97"/>
                </a:lnTo>
                <a:lnTo>
                  <a:pt x="653" y="86"/>
                </a:lnTo>
                <a:lnTo>
                  <a:pt x="644" y="77"/>
                </a:lnTo>
                <a:lnTo>
                  <a:pt x="633" y="68"/>
                </a:lnTo>
                <a:lnTo>
                  <a:pt x="620" y="58"/>
                </a:lnTo>
                <a:lnTo>
                  <a:pt x="604" y="50"/>
                </a:lnTo>
                <a:lnTo>
                  <a:pt x="586" y="42"/>
                </a:lnTo>
                <a:lnTo>
                  <a:pt x="567" y="34"/>
                </a:lnTo>
                <a:lnTo>
                  <a:pt x="546" y="28"/>
                </a:lnTo>
                <a:lnTo>
                  <a:pt x="522" y="21"/>
                </a:lnTo>
                <a:lnTo>
                  <a:pt x="498" y="16"/>
                </a:lnTo>
                <a:lnTo>
                  <a:pt x="472" y="11"/>
                </a:lnTo>
                <a:lnTo>
                  <a:pt x="445" y="7"/>
                </a:lnTo>
                <a:lnTo>
                  <a:pt x="418" y="5"/>
                </a:lnTo>
                <a:lnTo>
                  <a:pt x="390" y="2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5" y="2"/>
                </a:lnTo>
                <a:lnTo>
                  <a:pt x="247" y="5"/>
                </a:lnTo>
                <a:lnTo>
                  <a:pt x="218" y="7"/>
                </a:lnTo>
                <a:lnTo>
                  <a:pt x="191" y="11"/>
                </a:lnTo>
                <a:lnTo>
                  <a:pt x="166" y="16"/>
                </a:lnTo>
                <a:lnTo>
                  <a:pt x="141" y="21"/>
                </a:lnTo>
                <a:lnTo>
                  <a:pt x="118" y="28"/>
                </a:lnTo>
                <a:lnTo>
                  <a:pt x="96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8"/>
                </a:lnTo>
                <a:lnTo>
                  <a:pt x="20" y="77"/>
                </a:lnTo>
                <a:lnTo>
                  <a:pt x="10" y="86"/>
                </a:lnTo>
                <a:lnTo>
                  <a:pt x="4" y="97"/>
                </a:lnTo>
                <a:lnTo>
                  <a:pt x="1" y="106"/>
                </a:lnTo>
                <a:lnTo>
                  <a:pt x="0" y="117"/>
                </a:lnTo>
                <a:lnTo>
                  <a:pt x="1" y="127"/>
                </a:lnTo>
                <a:lnTo>
                  <a:pt x="4" y="137"/>
                </a:lnTo>
                <a:lnTo>
                  <a:pt x="10" y="147"/>
                </a:lnTo>
                <a:lnTo>
                  <a:pt x="20" y="156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6" y="217"/>
                </a:lnTo>
                <a:lnTo>
                  <a:pt x="191" y="222"/>
                </a:lnTo>
                <a:lnTo>
                  <a:pt x="218" y="226"/>
                </a:lnTo>
                <a:lnTo>
                  <a:pt x="247" y="229"/>
                </a:lnTo>
                <a:lnTo>
                  <a:pt x="275" y="231"/>
                </a:lnTo>
                <a:lnTo>
                  <a:pt x="302" y="232"/>
                </a:lnTo>
                <a:lnTo>
                  <a:pt x="332" y="233"/>
                </a:lnTo>
                <a:lnTo>
                  <a:pt x="361" y="232"/>
                </a:lnTo>
                <a:lnTo>
                  <a:pt x="390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8" y="217"/>
                </a:lnTo>
                <a:lnTo>
                  <a:pt x="522" y="212"/>
                </a:lnTo>
                <a:lnTo>
                  <a:pt x="546" y="206"/>
                </a:lnTo>
                <a:lnTo>
                  <a:pt x="567" y="199"/>
                </a:lnTo>
                <a:lnTo>
                  <a:pt x="586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6"/>
                </a:lnTo>
                <a:lnTo>
                  <a:pt x="653" y="147"/>
                </a:lnTo>
                <a:lnTo>
                  <a:pt x="659" y="137"/>
                </a:lnTo>
                <a:lnTo>
                  <a:pt x="662" y="127"/>
                </a:lnTo>
                <a:lnTo>
                  <a:pt x="664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2081213" y="3636963"/>
            <a:ext cx="1057275" cy="369887"/>
          </a:xfrm>
          <a:custGeom>
            <a:avLst/>
            <a:gdLst/>
            <a:ahLst/>
            <a:cxnLst>
              <a:cxn ang="0">
                <a:pos x="663" y="106"/>
              </a:cxn>
              <a:cxn ang="0">
                <a:pos x="652" y="86"/>
              </a:cxn>
              <a:cxn ang="0">
                <a:pos x="633" y="66"/>
              </a:cxn>
              <a:cxn ang="0">
                <a:pos x="605" y="49"/>
              </a:cxn>
              <a:cxn ang="0">
                <a:pos x="568" y="34"/>
              </a:cxn>
              <a:cxn ang="0">
                <a:pos x="523" y="21"/>
              </a:cxn>
              <a:cxn ang="0">
                <a:pos x="472" y="10"/>
              </a:cxn>
              <a:cxn ang="0">
                <a:pos x="419" y="3"/>
              </a:cxn>
              <a:cxn ang="0">
                <a:pos x="362" y="0"/>
              </a:cxn>
              <a:cxn ang="0">
                <a:pos x="304" y="0"/>
              </a:cxn>
              <a:cxn ang="0">
                <a:pos x="247" y="3"/>
              </a:cxn>
              <a:cxn ang="0">
                <a:pos x="192" y="10"/>
              </a:cxn>
              <a:cxn ang="0">
                <a:pos x="141" y="21"/>
              </a:cxn>
              <a:cxn ang="0">
                <a:pos x="98" y="34"/>
              </a:cxn>
              <a:cxn ang="0">
                <a:pos x="60" y="49"/>
              </a:cxn>
              <a:cxn ang="0">
                <a:pos x="31" y="66"/>
              </a:cxn>
              <a:cxn ang="0">
                <a:pos x="12" y="86"/>
              </a:cxn>
              <a:cxn ang="0">
                <a:pos x="1" y="106"/>
              </a:cxn>
              <a:cxn ang="0">
                <a:pos x="1" y="126"/>
              </a:cxn>
              <a:cxn ang="0">
                <a:pos x="12" y="146"/>
              </a:cxn>
              <a:cxn ang="0">
                <a:pos x="31" y="165"/>
              </a:cxn>
              <a:cxn ang="0">
                <a:pos x="60" y="182"/>
              </a:cxn>
              <a:cxn ang="0">
                <a:pos x="98" y="198"/>
              </a:cxn>
              <a:cxn ang="0">
                <a:pos x="141" y="211"/>
              </a:cxn>
              <a:cxn ang="0">
                <a:pos x="192" y="221"/>
              </a:cxn>
              <a:cxn ang="0">
                <a:pos x="247" y="228"/>
              </a:cxn>
              <a:cxn ang="0">
                <a:pos x="304" y="232"/>
              </a:cxn>
              <a:cxn ang="0">
                <a:pos x="362" y="232"/>
              </a:cxn>
              <a:cxn ang="0">
                <a:pos x="419" y="228"/>
              </a:cxn>
              <a:cxn ang="0">
                <a:pos x="472" y="221"/>
              </a:cxn>
              <a:cxn ang="0">
                <a:pos x="523" y="211"/>
              </a:cxn>
              <a:cxn ang="0">
                <a:pos x="568" y="198"/>
              </a:cxn>
              <a:cxn ang="0">
                <a:pos x="605" y="182"/>
              </a:cxn>
              <a:cxn ang="0">
                <a:pos x="633" y="165"/>
              </a:cxn>
              <a:cxn ang="0">
                <a:pos x="652" y="146"/>
              </a:cxn>
              <a:cxn ang="0">
                <a:pos x="663" y="126"/>
              </a:cxn>
            </a:cxnLst>
            <a:rect l="0" t="0" r="r" b="b"/>
            <a:pathLst>
              <a:path w="666" h="233">
                <a:moveTo>
                  <a:pt x="665" y="116"/>
                </a:moveTo>
                <a:lnTo>
                  <a:pt x="663" y="106"/>
                </a:lnTo>
                <a:lnTo>
                  <a:pt x="660" y="95"/>
                </a:lnTo>
                <a:lnTo>
                  <a:pt x="652" y="86"/>
                </a:lnTo>
                <a:lnTo>
                  <a:pt x="644" y="76"/>
                </a:lnTo>
                <a:lnTo>
                  <a:pt x="633" y="66"/>
                </a:lnTo>
                <a:lnTo>
                  <a:pt x="620" y="58"/>
                </a:lnTo>
                <a:lnTo>
                  <a:pt x="605" y="49"/>
                </a:lnTo>
                <a:lnTo>
                  <a:pt x="587" y="41"/>
                </a:lnTo>
                <a:lnTo>
                  <a:pt x="568" y="34"/>
                </a:lnTo>
                <a:lnTo>
                  <a:pt x="546" y="27"/>
                </a:lnTo>
                <a:lnTo>
                  <a:pt x="523" y="21"/>
                </a:lnTo>
                <a:lnTo>
                  <a:pt x="499" y="15"/>
                </a:lnTo>
                <a:lnTo>
                  <a:pt x="472" y="10"/>
                </a:lnTo>
                <a:lnTo>
                  <a:pt x="445" y="7"/>
                </a:lnTo>
                <a:lnTo>
                  <a:pt x="419" y="3"/>
                </a:lnTo>
                <a:lnTo>
                  <a:pt x="391" y="1"/>
                </a:lnTo>
                <a:lnTo>
                  <a:pt x="362" y="0"/>
                </a:lnTo>
                <a:lnTo>
                  <a:pt x="331" y="0"/>
                </a:lnTo>
                <a:lnTo>
                  <a:pt x="304" y="0"/>
                </a:lnTo>
                <a:lnTo>
                  <a:pt x="274" y="1"/>
                </a:lnTo>
                <a:lnTo>
                  <a:pt x="247" y="3"/>
                </a:lnTo>
                <a:lnTo>
                  <a:pt x="219" y="7"/>
                </a:lnTo>
                <a:lnTo>
                  <a:pt x="192" y="10"/>
                </a:lnTo>
                <a:lnTo>
                  <a:pt x="165" y="15"/>
                </a:lnTo>
                <a:lnTo>
                  <a:pt x="141" y="21"/>
                </a:lnTo>
                <a:lnTo>
                  <a:pt x="119" y="27"/>
                </a:lnTo>
                <a:lnTo>
                  <a:pt x="98" y="34"/>
                </a:lnTo>
                <a:lnTo>
                  <a:pt x="78" y="41"/>
                </a:lnTo>
                <a:lnTo>
                  <a:pt x="60" y="49"/>
                </a:lnTo>
                <a:lnTo>
                  <a:pt x="46" y="58"/>
                </a:lnTo>
                <a:lnTo>
                  <a:pt x="31" y="66"/>
                </a:lnTo>
                <a:lnTo>
                  <a:pt x="20" y="76"/>
                </a:lnTo>
                <a:lnTo>
                  <a:pt x="12" y="86"/>
                </a:lnTo>
                <a:lnTo>
                  <a:pt x="6" y="95"/>
                </a:lnTo>
                <a:lnTo>
                  <a:pt x="1" y="106"/>
                </a:lnTo>
                <a:lnTo>
                  <a:pt x="0" y="116"/>
                </a:lnTo>
                <a:lnTo>
                  <a:pt x="1" y="126"/>
                </a:lnTo>
                <a:lnTo>
                  <a:pt x="6" y="136"/>
                </a:lnTo>
                <a:lnTo>
                  <a:pt x="12" y="146"/>
                </a:lnTo>
                <a:lnTo>
                  <a:pt x="20" y="155"/>
                </a:lnTo>
                <a:lnTo>
                  <a:pt x="31" y="165"/>
                </a:lnTo>
                <a:lnTo>
                  <a:pt x="46" y="174"/>
                </a:lnTo>
                <a:lnTo>
                  <a:pt x="60" y="182"/>
                </a:lnTo>
                <a:lnTo>
                  <a:pt x="78" y="190"/>
                </a:lnTo>
                <a:lnTo>
                  <a:pt x="98" y="198"/>
                </a:lnTo>
                <a:lnTo>
                  <a:pt x="119" y="205"/>
                </a:lnTo>
                <a:lnTo>
                  <a:pt x="141" y="211"/>
                </a:lnTo>
                <a:lnTo>
                  <a:pt x="165" y="217"/>
                </a:lnTo>
                <a:lnTo>
                  <a:pt x="192" y="221"/>
                </a:lnTo>
                <a:lnTo>
                  <a:pt x="219" y="225"/>
                </a:lnTo>
                <a:lnTo>
                  <a:pt x="247" y="228"/>
                </a:lnTo>
                <a:lnTo>
                  <a:pt x="274" y="230"/>
                </a:lnTo>
                <a:lnTo>
                  <a:pt x="304" y="232"/>
                </a:lnTo>
                <a:lnTo>
                  <a:pt x="331" y="232"/>
                </a:lnTo>
                <a:lnTo>
                  <a:pt x="362" y="232"/>
                </a:lnTo>
                <a:lnTo>
                  <a:pt x="391" y="230"/>
                </a:lnTo>
                <a:lnTo>
                  <a:pt x="419" y="228"/>
                </a:lnTo>
                <a:lnTo>
                  <a:pt x="445" y="225"/>
                </a:lnTo>
                <a:lnTo>
                  <a:pt x="472" y="221"/>
                </a:lnTo>
                <a:lnTo>
                  <a:pt x="499" y="217"/>
                </a:lnTo>
                <a:lnTo>
                  <a:pt x="523" y="211"/>
                </a:lnTo>
                <a:lnTo>
                  <a:pt x="546" y="205"/>
                </a:lnTo>
                <a:lnTo>
                  <a:pt x="568" y="198"/>
                </a:lnTo>
                <a:lnTo>
                  <a:pt x="587" y="190"/>
                </a:lnTo>
                <a:lnTo>
                  <a:pt x="605" y="182"/>
                </a:lnTo>
                <a:lnTo>
                  <a:pt x="620" y="174"/>
                </a:lnTo>
                <a:lnTo>
                  <a:pt x="633" y="165"/>
                </a:lnTo>
                <a:lnTo>
                  <a:pt x="644" y="155"/>
                </a:lnTo>
                <a:lnTo>
                  <a:pt x="652" y="146"/>
                </a:lnTo>
                <a:lnTo>
                  <a:pt x="660" y="136"/>
                </a:lnTo>
                <a:lnTo>
                  <a:pt x="663" y="126"/>
                </a:lnTo>
                <a:lnTo>
                  <a:pt x="66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4191000" y="6143625"/>
            <a:ext cx="1055688" cy="369888"/>
          </a:xfrm>
          <a:custGeom>
            <a:avLst/>
            <a:gdLst/>
            <a:ahLst/>
            <a:cxnLst>
              <a:cxn ang="0">
                <a:pos x="1" y="126"/>
              </a:cxn>
              <a:cxn ang="0">
                <a:pos x="12" y="146"/>
              </a:cxn>
              <a:cxn ang="0">
                <a:pos x="31" y="165"/>
              </a:cxn>
              <a:cxn ang="0">
                <a:pos x="60" y="183"/>
              </a:cxn>
              <a:cxn ang="0">
                <a:pos x="96" y="198"/>
              </a:cxn>
              <a:cxn ang="0">
                <a:pos x="141" y="211"/>
              </a:cxn>
              <a:cxn ang="0">
                <a:pos x="192" y="221"/>
              </a:cxn>
              <a:cxn ang="0">
                <a:pos x="245" y="228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8"/>
              </a:cxn>
              <a:cxn ang="0">
                <a:pos x="472" y="221"/>
              </a:cxn>
              <a:cxn ang="0">
                <a:pos x="523" y="211"/>
              </a:cxn>
              <a:cxn ang="0">
                <a:pos x="567" y="198"/>
              </a:cxn>
              <a:cxn ang="0">
                <a:pos x="604" y="183"/>
              </a:cxn>
              <a:cxn ang="0">
                <a:pos x="633" y="165"/>
              </a:cxn>
              <a:cxn ang="0">
                <a:pos x="653" y="146"/>
              </a:cxn>
              <a:cxn ang="0">
                <a:pos x="664" y="126"/>
              </a:cxn>
              <a:cxn ang="0">
                <a:pos x="664" y="106"/>
              </a:cxn>
              <a:cxn ang="0">
                <a:pos x="653" y="86"/>
              </a:cxn>
              <a:cxn ang="0">
                <a:pos x="633" y="67"/>
              </a:cxn>
              <a:cxn ang="0">
                <a:pos x="604" y="49"/>
              </a:cxn>
              <a:cxn ang="0">
                <a:pos x="567" y="34"/>
              </a:cxn>
              <a:cxn ang="0">
                <a:pos x="523" y="21"/>
              </a:cxn>
              <a:cxn ang="0">
                <a:pos x="472" y="11"/>
              </a:cxn>
              <a:cxn ang="0">
                <a:pos x="418" y="4"/>
              </a:cxn>
              <a:cxn ang="0">
                <a:pos x="361" y="0"/>
              </a:cxn>
              <a:cxn ang="0">
                <a:pos x="302" y="0"/>
              </a:cxn>
              <a:cxn ang="0">
                <a:pos x="245" y="4"/>
              </a:cxn>
              <a:cxn ang="0">
                <a:pos x="192" y="11"/>
              </a:cxn>
              <a:cxn ang="0">
                <a:pos x="141" y="21"/>
              </a:cxn>
              <a:cxn ang="0">
                <a:pos x="96" y="34"/>
              </a:cxn>
              <a:cxn ang="0">
                <a:pos x="60" y="50"/>
              </a:cxn>
              <a:cxn ang="0">
                <a:pos x="31" y="67"/>
              </a:cxn>
              <a:cxn ang="0">
                <a:pos x="12" y="86"/>
              </a:cxn>
              <a:cxn ang="0">
                <a:pos x="1" y="106"/>
              </a:cxn>
            </a:cxnLst>
            <a:rect l="0" t="0" r="r" b="b"/>
            <a:pathLst>
              <a:path w="665" h="233">
                <a:moveTo>
                  <a:pt x="0" y="116"/>
                </a:moveTo>
                <a:lnTo>
                  <a:pt x="1" y="126"/>
                </a:lnTo>
                <a:lnTo>
                  <a:pt x="4" y="136"/>
                </a:lnTo>
                <a:lnTo>
                  <a:pt x="12" y="146"/>
                </a:lnTo>
                <a:lnTo>
                  <a:pt x="20" y="156"/>
                </a:lnTo>
                <a:lnTo>
                  <a:pt x="31" y="165"/>
                </a:lnTo>
                <a:lnTo>
                  <a:pt x="44" y="174"/>
                </a:lnTo>
                <a:lnTo>
                  <a:pt x="60" y="183"/>
                </a:lnTo>
                <a:lnTo>
                  <a:pt x="77" y="191"/>
                </a:lnTo>
                <a:lnTo>
                  <a:pt x="96" y="198"/>
                </a:lnTo>
                <a:lnTo>
                  <a:pt x="118" y="205"/>
                </a:lnTo>
                <a:lnTo>
                  <a:pt x="141" y="211"/>
                </a:lnTo>
                <a:lnTo>
                  <a:pt x="167" y="217"/>
                </a:lnTo>
                <a:lnTo>
                  <a:pt x="192" y="221"/>
                </a:lnTo>
                <a:lnTo>
                  <a:pt x="219" y="225"/>
                </a:lnTo>
                <a:lnTo>
                  <a:pt x="245" y="228"/>
                </a:lnTo>
                <a:lnTo>
                  <a:pt x="275" y="231"/>
                </a:lnTo>
                <a:lnTo>
                  <a:pt x="302" y="232"/>
                </a:lnTo>
                <a:lnTo>
                  <a:pt x="333" y="232"/>
                </a:lnTo>
                <a:lnTo>
                  <a:pt x="361" y="232"/>
                </a:lnTo>
                <a:lnTo>
                  <a:pt x="390" y="231"/>
                </a:lnTo>
                <a:lnTo>
                  <a:pt x="418" y="228"/>
                </a:lnTo>
                <a:lnTo>
                  <a:pt x="445" y="225"/>
                </a:lnTo>
                <a:lnTo>
                  <a:pt x="472" y="221"/>
                </a:lnTo>
                <a:lnTo>
                  <a:pt x="499" y="217"/>
                </a:lnTo>
                <a:lnTo>
                  <a:pt x="523" y="211"/>
                </a:lnTo>
                <a:lnTo>
                  <a:pt x="546" y="205"/>
                </a:lnTo>
                <a:lnTo>
                  <a:pt x="567" y="198"/>
                </a:lnTo>
                <a:lnTo>
                  <a:pt x="587" y="191"/>
                </a:lnTo>
                <a:lnTo>
                  <a:pt x="604" y="183"/>
                </a:lnTo>
                <a:lnTo>
                  <a:pt x="620" y="174"/>
                </a:lnTo>
                <a:lnTo>
                  <a:pt x="633" y="165"/>
                </a:lnTo>
                <a:lnTo>
                  <a:pt x="644" y="156"/>
                </a:lnTo>
                <a:lnTo>
                  <a:pt x="653" y="146"/>
                </a:lnTo>
                <a:lnTo>
                  <a:pt x="659" y="136"/>
                </a:lnTo>
                <a:lnTo>
                  <a:pt x="664" y="126"/>
                </a:lnTo>
                <a:lnTo>
                  <a:pt x="664" y="116"/>
                </a:lnTo>
                <a:lnTo>
                  <a:pt x="664" y="106"/>
                </a:lnTo>
                <a:lnTo>
                  <a:pt x="659" y="96"/>
                </a:lnTo>
                <a:lnTo>
                  <a:pt x="653" y="86"/>
                </a:lnTo>
                <a:lnTo>
                  <a:pt x="644" y="76"/>
                </a:lnTo>
                <a:lnTo>
                  <a:pt x="633" y="67"/>
                </a:lnTo>
                <a:lnTo>
                  <a:pt x="619" y="58"/>
                </a:lnTo>
                <a:lnTo>
                  <a:pt x="604" y="49"/>
                </a:lnTo>
                <a:lnTo>
                  <a:pt x="587" y="41"/>
                </a:lnTo>
                <a:lnTo>
                  <a:pt x="567" y="34"/>
                </a:lnTo>
                <a:lnTo>
                  <a:pt x="546" y="27"/>
                </a:lnTo>
                <a:lnTo>
                  <a:pt x="523" y="21"/>
                </a:lnTo>
                <a:lnTo>
                  <a:pt x="498" y="15"/>
                </a:lnTo>
                <a:lnTo>
                  <a:pt x="472" y="11"/>
                </a:lnTo>
                <a:lnTo>
                  <a:pt x="445" y="7"/>
                </a:lnTo>
                <a:lnTo>
                  <a:pt x="418" y="4"/>
                </a:lnTo>
                <a:lnTo>
                  <a:pt x="390" y="2"/>
                </a:lnTo>
                <a:lnTo>
                  <a:pt x="361" y="0"/>
                </a:lnTo>
                <a:lnTo>
                  <a:pt x="332" y="0"/>
                </a:lnTo>
                <a:lnTo>
                  <a:pt x="302" y="0"/>
                </a:lnTo>
                <a:lnTo>
                  <a:pt x="275" y="2"/>
                </a:lnTo>
                <a:lnTo>
                  <a:pt x="245" y="4"/>
                </a:lnTo>
                <a:lnTo>
                  <a:pt x="219" y="7"/>
                </a:lnTo>
                <a:lnTo>
                  <a:pt x="192" y="11"/>
                </a:lnTo>
                <a:lnTo>
                  <a:pt x="166" y="15"/>
                </a:lnTo>
                <a:lnTo>
                  <a:pt x="141" y="21"/>
                </a:lnTo>
                <a:lnTo>
                  <a:pt x="118" y="27"/>
                </a:lnTo>
                <a:lnTo>
                  <a:pt x="96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7"/>
                </a:lnTo>
                <a:lnTo>
                  <a:pt x="20" y="77"/>
                </a:lnTo>
                <a:lnTo>
                  <a:pt x="12" y="86"/>
                </a:lnTo>
                <a:lnTo>
                  <a:pt x="4" y="96"/>
                </a:lnTo>
                <a:lnTo>
                  <a:pt x="1" y="106"/>
                </a:lnTo>
                <a:lnTo>
                  <a:pt x="0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4267200" y="3581400"/>
            <a:ext cx="1055688" cy="447675"/>
          </a:xfrm>
          <a:custGeom>
            <a:avLst/>
            <a:gdLst/>
            <a:ahLst/>
            <a:cxnLst>
              <a:cxn ang="0">
                <a:pos x="1" y="127"/>
              </a:cxn>
              <a:cxn ang="0">
                <a:pos x="12" y="147"/>
              </a:cxn>
              <a:cxn ang="0">
                <a:pos x="31" y="166"/>
              </a:cxn>
              <a:cxn ang="0">
                <a:pos x="60" y="183"/>
              </a:cxn>
              <a:cxn ang="0">
                <a:pos x="96" y="199"/>
              </a:cxn>
              <a:cxn ang="0">
                <a:pos x="141" y="212"/>
              </a:cxn>
              <a:cxn ang="0">
                <a:pos x="192" y="222"/>
              </a:cxn>
              <a:cxn ang="0">
                <a:pos x="245" y="229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9"/>
              </a:cxn>
              <a:cxn ang="0">
                <a:pos x="472" y="222"/>
              </a:cxn>
              <a:cxn ang="0">
                <a:pos x="523" y="212"/>
              </a:cxn>
              <a:cxn ang="0">
                <a:pos x="567" y="199"/>
              </a:cxn>
              <a:cxn ang="0">
                <a:pos x="604" y="183"/>
              </a:cxn>
              <a:cxn ang="0">
                <a:pos x="633" y="166"/>
              </a:cxn>
              <a:cxn ang="0">
                <a:pos x="653" y="147"/>
              </a:cxn>
              <a:cxn ang="0">
                <a:pos x="664" y="127"/>
              </a:cxn>
              <a:cxn ang="0">
                <a:pos x="664" y="106"/>
              </a:cxn>
              <a:cxn ang="0">
                <a:pos x="653" y="87"/>
              </a:cxn>
              <a:cxn ang="0">
                <a:pos x="633" y="68"/>
              </a:cxn>
              <a:cxn ang="0">
                <a:pos x="604" y="50"/>
              </a:cxn>
              <a:cxn ang="0">
                <a:pos x="567" y="34"/>
              </a:cxn>
              <a:cxn ang="0">
                <a:pos x="523" y="21"/>
              </a:cxn>
              <a:cxn ang="0">
                <a:pos x="472" y="12"/>
              </a:cxn>
              <a:cxn ang="0">
                <a:pos x="418" y="5"/>
              </a:cxn>
              <a:cxn ang="0">
                <a:pos x="361" y="1"/>
              </a:cxn>
              <a:cxn ang="0">
                <a:pos x="302" y="1"/>
              </a:cxn>
              <a:cxn ang="0">
                <a:pos x="245" y="5"/>
              </a:cxn>
              <a:cxn ang="0">
                <a:pos x="192" y="12"/>
              </a:cxn>
              <a:cxn ang="0">
                <a:pos x="141" y="22"/>
              </a:cxn>
              <a:cxn ang="0">
                <a:pos x="96" y="35"/>
              </a:cxn>
              <a:cxn ang="0">
                <a:pos x="60" y="50"/>
              </a:cxn>
              <a:cxn ang="0">
                <a:pos x="31" y="68"/>
              </a:cxn>
              <a:cxn ang="0">
                <a:pos x="12" y="87"/>
              </a:cxn>
              <a:cxn ang="0">
                <a:pos x="1" y="107"/>
              </a:cxn>
            </a:cxnLst>
            <a:rect l="0" t="0" r="r" b="b"/>
            <a:pathLst>
              <a:path w="665" h="234">
                <a:moveTo>
                  <a:pt x="0" y="117"/>
                </a:moveTo>
                <a:lnTo>
                  <a:pt x="1" y="127"/>
                </a:lnTo>
                <a:lnTo>
                  <a:pt x="4" y="137"/>
                </a:lnTo>
                <a:lnTo>
                  <a:pt x="12" y="147"/>
                </a:lnTo>
                <a:lnTo>
                  <a:pt x="20" y="157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7" y="217"/>
                </a:lnTo>
                <a:lnTo>
                  <a:pt x="192" y="222"/>
                </a:lnTo>
                <a:lnTo>
                  <a:pt x="219" y="226"/>
                </a:lnTo>
                <a:lnTo>
                  <a:pt x="245" y="229"/>
                </a:lnTo>
                <a:lnTo>
                  <a:pt x="275" y="231"/>
                </a:lnTo>
                <a:lnTo>
                  <a:pt x="302" y="232"/>
                </a:lnTo>
                <a:lnTo>
                  <a:pt x="333" y="233"/>
                </a:lnTo>
                <a:lnTo>
                  <a:pt x="361" y="232"/>
                </a:lnTo>
                <a:lnTo>
                  <a:pt x="390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9" y="217"/>
                </a:lnTo>
                <a:lnTo>
                  <a:pt x="523" y="212"/>
                </a:lnTo>
                <a:lnTo>
                  <a:pt x="546" y="206"/>
                </a:lnTo>
                <a:lnTo>
                  <a:pt x="567" y="199"/>
                </a:lnTo>
                <a:lnTo>
                  <a:pt x="587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7"/>
                </a:lnTo>
                <a:lnTo>
                  <a:pt x="653" y="147"/>
                </a:lnTo>
                <a:lnTo>
                  <a:pt x="659" y="137"/>
                </a:lnTo>
                <a:lnTo>
                  <a:pt x="664" y="127"/>
                </a:lnTo>
                <a:lnTo>
                  <a:pt x="664" y="117"/>
                </a:lnTo>
                <a:lnTo>
                  <a:pt x="664" y="106"/>
                </a:lnTo>
                <a:lnTo>
                  <a:pt x="659" y="97"/>
                </a:lnTo>
                <a:lnTo>
                  <a:pt x="653" y="87"/>
                </a:lnTo>
                <a:lnTo>
                  <a:pt x="644" y="77"/>
                </a:lnTo>
                <a:lnTo>
                  <a:pt x="633" y="68"/>
                </a:lnTo>
                <a:lnTo>
                  <a:pt x="619" y="59"/>
                </a:lnTo>
                <a:lnTo>
                  <a:pt x="604" y="50"/>
                </a:lnTo>
                <a:lnTo>
                  <a:pt x="587" y="42"/>
                </a:lnTo>
                <a:lnTo>
                  <a:pt x="567" y="34"/>
                </a:lnTo>
                <a:lnTo>
                  <a:pt x="546" y="28"/>
                </a:lnTo>
                <a:lnTo>
                  <a:pt x="523" y="21"/>
                </a:lnTo>
                <a:lnTo>
                  <a:pt x="498" y="16"/>
                </a:lnTo>
                <a:lnTo>
                  <a:pt x="472" y="12"/>
                </a:lnTo>
                <a:lnTo>
                  <a:pt x="445" y="7"/>
                </a:lnTo>
                <a:lnTo>
                  <a:pt x="418" y="5"/>
                </a:lnTo>
                <a:lnTo>
                  <a:pt x="390" y="3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5" y="3"/>
                </a:lnTo>
                <a:lnTo>
                  <a:pt x="245" y="5"/>
                </a:lnTo>
                <a:lnTo>
                  <a:pt x="219" y="8"/>
                </a:lnTo>
                <a:lnTo>
                  <a:pt x="192" y="12"/>
                </a:lnTo>
                <a:lnTo>
                  <a:pt x="166" y="16"/>
                </a:lnTo>
                <a:lnTo>
                  <a:pt x="141" y="22"/>
                </a:lnTo>
                <a:lnTo>
                  <a:pt x="118" y="28"/>
                </a:lnTo>
                <a:lnTo>
                  <a:pt x="96" y="35"/>
                </a:lnTo>
                <a:lnTo>
                  <a:pt x="77" y="42"/>
                </a:lnTo>
                <a:lnTo>
                  <a:pt x="60" y="50"/>
                </a:lnTo>
                <a:lnTo>
                  <a:pt x="44" y="59"/>
                </a:lnTo>
                <a:lnTo>
                  <a:pt x="31" y="68"/>
                </a:lnTo>
                <a:lnTo>
                  <a:pt x="20" y="77"/>
                </a:lnTo>
                <a:lnTo>
                  <a:pt x="12" y="87"/>
                </a:lnTo>
                <a:lnTo>
                  <a:pt x="4" y="97"/>
                </a:lnTo>
                <a:lnTo>
                  <a:pt x="1" y="107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3071813" y="3906838"/>
            <a:ext cx="1055687" cy="371475"/>
          </a:xfrm>
          <a:custGeom>
            <a:avLst/>
            <a:gdLst/>
            <a:ahLst/>
            <a:cxnLst>
              <a:cxn ang="0">
                <a:pos x="1" y="127"/>
              </a:cxn>
              <a:cxn ang="0">
                <a:pos x="10" y="147"/>
              </a:cxn>
              <a:cxn ang="0">
                <a:pos x="31" y="166"/>
              </a:cxn>
              <a:cxn ang="0">
                <a:pos x="59" y="183"/>
              </a:cxn>
              <a:cxn ang="0">
                <a:pos x="96" y="199"/>
              </a:cxn>
              <a:cxn ang="0">
                <a:pos x="141" y="212"/>
              </a:cxn>
              <a:cxn ang="0">
                <a:pos x="191" y="222"/>
              </a:cxn>
              <a:cxn ang="0">
                <a:pos x="245" y="229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9"/>
              </a:cxn>
              <a:cxn ang="0">
                <a:pos x="472" y="222"/>
              </a:cxn>
              <a:cxn ang="0">
                <a:pos x="522" y="212"/>
              </a:cxn>
              <a:cxn ang="0">
                <a:pos x="565" y="199"/>
              </a:cxn>
              <a:cxn ang="0">
                <a:pos x="603" y="183"/>
              </a:cxn>
              <a:cxn ang="0">
                <a:pos x="632" y="166"/>
              </a:cxn>
              <a:cxn ang="0">
                <a:pos x="653" y="147"/>
              </a:cxn>
              <a:cxn ang="0">
                <a:pos x="662" y="127"/>
              </a:cxn>
              <a:cxn ang="0">
                <a:pos x="662" y="106"/>
              </a:cxn>
              <a:cxn ang="0">
                <a:pos x="653" y="86"/>
              </a:cxn>
              <a:cxn ang="0">
                <a:pos x="632" y="68"/>
              </a:cxn>
              <a:cxn ang="0">
                <a:pos x="603" y="50"/>
              </a:cxn>
              <a:cxn ang="0">
                <a:pos x="565" y="34"/>
              </a:cxn>
              <a:cxn ang="0">
                <a:pos x="522" y="21"/>
              </a:cxn>
              <a:cxn ang="0">
                <a:pos x="472" y="11"/>
              </a:cxn>
              <a:cxn ang="0">
                <a:pos x="416" y="5"/>
              </a:cxn>
              <a:cxn ang="0">
                <a:pos x="361" y="1"/>
              </a:cxn>
              <a:cxn ang="0">
                <a:pos x="302" y="1"/>
              </a:cxn>
              <a:cxn ang="0">
                <a:pos x="245" y="5"/>
              </a:cxn>
              <a:cxn ang="0">
                <a:pos x="191" y="12"/>
              </a:cxn>
              <a:cxn ang="0">
                <a:pos x="141" y="21"/>
              </a:cxn>
              <a:cxn ang="0">
                <a:pos x="96" y="35"/>
              </a:cxn>
              <a:cxn ang="0">
                <a:pos x="59" y="50"/>
              </a:cxn>
              <a:cxn ang="0">
                <a:pos x="31" y="68"/>
              </a:cxn>
              <a:cxn ang="0">
                <a:pos x="10" y="86"/>
              </a:cxn>
              <a:cxn ang="0">
                <a:pos x="1" y="107"/>
              </a:cxn>
            </a:cxnLst>
            <a:rect l="0" t="0" r="r" b="b"/>
            <a:pathLst>
              <a:path w="665" h="234">
                <a:moveTo>
                  <a:pt x="0" y="117"/>
                </a:moveTo>
                <a:lnTo>
                  <a:pt x="1" y="127"/>
                </a:lnTo>
                <a:lnTo>
                  <a:pt x="4" y="137"/>
                </a:lnTo>
                <a:lnTo>
                  <a:pt x="10" y="147"/>
                </a:lnTo>
                <a:lnTo>
                  <a:pt x="19" y="156"/>
                </a:lnTo>
                <a:lnTo>
                  <a:pt x="31" y="166"/>
                </a:lnTo>
                <a:lnTo>
                  <a:pt x="43" y="175"/>
                </a:lnTo>
                <a:lnTo>
                  <a:pt x="59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6" y="217"/>
                </a:lnTo>
                <a:lnTo>
                  <a:pt x="191" y="222"/>
                </a:lnTo>
                <a:lnTo>
                  <a:pt x="218" y="226"/>
                </a:lnTo>
                <a:lnTo>
                  <a:pt x="245" y="229"/>
                </a:lnTo>
                <a:lnTo>
                  <a:pt x="273" y="231"/>
                </a:lnTo>
                <a:lnTo>
                  <a:pt x="302" y="232"/>
                </a:lnTo>
                <a:lnTo>
                  <a:pt x="332" y="233"/>
                </a:lnTo>
                <a:lnTo>
                  <a:pt x="361" y="232"/>
                </a:lnTo>
                <a:lnTo>
                  <a:pt x="388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8" y="217"/>
                </a:lnTo>
                <a:lnTo>
                  <a:pt x="522" y="212"/>
                </a:lnTo>
                <a:lnTo>
                  <a:pt x="545" y="205"/>
                </a:lnTo>
                <a:lnTo>
                  <a:pt x="565" y="199"/>
                </a:lnTo>
                <a:lnTo>
                  <a:pt x="586" y="191"/>
                </a:lnTo>
                <a:lnTo>
                  <a:pt x="603" y="183"/>
                </a:lnTo>
                <a:lnTo>
                  <a:pt x="619" y="175"/>
                </a:lnTo>
                <a:lnTo>
                  <a:pt x="632" y="166"/>
                </a:lnTo>
                <a:lnTo>
                  <a:pt x="643" y="156"/>
                </a:lnTo>
                <a:lnTo>
                  <a:pt x="653" y="147"/>
                </a:lnTo>
                <a:lnTo>
                  <a:pt x="659" y="137"/>
                </a:lnTo>
                <a:lnTo>
                  <a:pt x="662" y="127"/>
                </a:lnTo>
                <a:lnTo>
                  <a:pt x="664" y="117"/>
                </a:lnTo>
                <a:lnTo>
                  <a:pt x="662" y="106"/>
                </a:lnTo>
                <a:lnTo>
                  <a:pt x="659" y="96"/>
                </a:lnTo>
                <a:lnTo>
                  <a:pt x="653" y="86"/>
                </a:lnTo>
                <a:lnTo>
                  <a:pt x="643" y="77"/>
                </a:lnTo>
                <a:lnTo>
                  <a:pt x="632" y="68"/>
                </a:lnTo>
                <a:lnTo>
                  <a:pt x="619" y="58"/>
                </a:lnTo>
                <a:lnTo>
                  <a:pt x="603" y="50"/>
                </a:lnTo>
                <a:lnTo>
                  <a:pt x="586" y="42"/>
                </a:lnTo>
                <a:lnTo>
                  <a:pt x="565" y="34"/>
                </a:lnTo>
                <a:lnTo>
                  <a:pt x="545" y="28"/>
                </a:lnTo>
                <a:lnTo>
                  <a:pt x="522" y="21"/>
                </a:lnTo>
                <a:lnTo>
                  <a:pt x="498" y="16"/>
                </a:lnTo>
                <a:lnTo>
                  <a:pt x="472" y="11"/>
                </a:lnTo>
                <a:lnTo>
                  <a:pt x="445" y="7"/>
                </a:lnTo>
                <a:lnTo>
                  <a:pt x="416" y="5"/>
                </a:lnTo>
                <a:lnTo>
                  <a:pt x="388" y="2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3" y="2"/>
                </a:lnTo>
                <a:lnTo>
                  <a:pt x="245" y="5"/>
                </a:lnTo>
                <a:lnTo>
                  <a:pt x="218" y="7"/>
                </a:lnTo>
                <a:lnTo>
                  <a:pt x="191" y="12"/>
                </a:lnTo>
                <a:lnTo>
                  <a:pt x="166" y="16"/>
                </a:lnTo>
                <a:lnTo>
                  <a:pt x="141" y="21"/>
                </a:lnTo>
                <a:lnTo>
                  <a:pt x="117" y="28"/>
                </a:lnTo>
                <a:lnTo>
                  <a:pt x="96" y="35"/>
                </a:lnTo>
                <a:lnTo>
                  <a:pt x="77" y="42"/>
                </a:lnTo>
                <a:lnTo>
                  <a:pt x="59" y="50"/>
                </a:lnTo>
                <a:lnTo>
                  <a:pt x="43" y="58"/>
                </a:lnTo>
                <a:lnTo>
                  <a:pt x="31" y="68"/>
                </a:lnTo>
                <a:lnTo>
                  <a:pt x="19" y="77"/>
                </a:lnTo>
                <a:lnTo>
                  <a:pt x="10" y="86"/>
                </a:lnTo>
                <a:lnTo>
                  <a:pt x="4" y="97"/>
                </a:lnTo>
                <a:lnTo>
                  <a:pt x="1" y="107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4138613" y="4364038"/>
            <a:ext cx="1176337" cy="609600"/>
          </a:xfrm>
          <a:custGeom>
            <a:avLst/>
            <a:gdLst/>
            <a:ahLst/>
            <a:cxnLst>
              <a:cxn ang="0">
                <a:pos x="0" y="191"/>
              </a:cxn>
              <a:cxn ang="0">
                <a:pos x="365" y="0"/>
              </a:cxn>
              <a:cxn ang="0">
                <a:pos x="740" y="198"/>
              </a:cxn>
              <a:cxn ang="0">
                <a:pos x="365" y="383"/>
              </a:cxn>
              <a:cxn ang="0">
                <a:pos x="0" y="191"/>
              </a:cxn>
            </a:cxnLst>
            <a:rect l="0" t="0" r="r" b="b"/>
            <a:pathLst>
              <a:path w="741" h="384">
                <a:moveTo>
                  <a:pt x="0" y="191"/>
                </a:moveTo>
                <a:lnTo>
                  <a:pt x="365" y="0"/>
                </a:lnTo>
                <a:lnTo>
                  <a:pt x="740" y="198"/>
                </a:lnTo>
                <a:lnTo>
                  <a:pt x="365" y="383"/>
                </a:lnTo>
                <a:lnTo>
                  <a:pt x="0" y="19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2081213" y="4505325"/>
            <a:ext cx="1249362" cy="331788"/>
          </a:xfrm>
          <a:custGeom>
            <a:avLst/>
            <a:gdLst/>
            <a:ahLst/>
            <a:cxnLst>
              <a:cxn ang="0">
                <a:pos x="786" y="208"/>
              </a:cxn>
              <a:cxn ang="0">
                <a:pos x="786" y="0"/>
              </a:cxn>
              <a:cxn ang="0">
                <a:pos x="0" y="0"/>
              </a:cxn>
              <a:cxn ang="0">
                <a:pos x="0" y="208"/>
              </a:cxn>
              <a:cxn ang="0">
                <a:pos x="786" y="208"/>
              </a:cxn>
            </a:cxnLst>
            <a:rect l="0" t="0" r="r" b="b"/>
            <a:pathLst>
              <a:path w="787" h="209">
                <a:moveTo>
                  <a:pt x="786" y="208"/>
                </a:moveTo>
                <a:lnTo>
                  <a:pt x="786" y="0"/>
                </a:lnTo>
                <a:lnTo>
                  <a:pt x="0" y="0"/>
                </a:lnTo>
                <a:lnTo>
                  <a:pt x="0" y="208"/>
                </a:lnTo>
                <a:lnTo>
                  <a:pt x="786" y="20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6299200" y="3646488"/>
            <a:ext cx="1058863" cy="371475"/>
          </a:xfrm>
          <a:custGeom>
            <a:avLst/>
            <a:gdLst/>
            <a:ahLst/>
            <a:cxnLst>
              <a:cxn ang="0">
                <a:pos x="664" y="107"/>
              </a:cxn>
              <a:cxn ang="0">
                <a:pos x="655" y="86"/>
              </a:cxn>
              <a:cxn ang="0">
                <a:pos x="634" y="67"/>
              </a:cxn>
              <a:cxn ang="0">
                <a:pos x="606" y="50"/>
              </a:cxn>
              <a:cxn ang="0">
                <a:pos x="568" y="35"/>
              </a:cxn>
              <a:cxn ang="0">
                <a:pos x="524" y="21"/>
              </a:cxn>
              <a:cxn ang="0">
                <a:pos x="474" y="11"/>
              </a:cxn>
              <a:cxn ang="0">
                <a:pos x="419" y="4"/>
              </a:cxn>
              <a:cxn ang="0">
                <a:pos x="362" y="1"/>
              </a:cxn>
              <a:cxn ang="0">
                <a:pos x="304" y="1"/>
              </a:cxn>
              <a:cxn ang="0">
                <a:pos x="247" y="4"/>
              </a:cxn>
              <a:cxn ang="0">
                <a:pos x="192" y="11"/>
              </a:cxn>
              <a:cxn ang="0">
                <a:pos x="143" y="21"/>
              </a:cxn>
              <a:cxn ang="0">
                <a:pos x="98" y="35"/>
              </a:cxn>
              <a:cxn ang="0">
                <a:pos x="60" y="50"/>
              </a:cxn>
              <a:cxn ang="0">
                <a:pos x="31" y="67"/>
              </a:cxn>
              <a:cxn ang="0">
                <a:pos x="12" y="86"/>
              </a:cxn>
              <a:cxn ang="0">
                <a:pos x="2" y="107"/>
              </a:cxn>
              <a:cxn ang="0">
                <a:pos x="2" y="127"/>
              </a:cxn>
              <a:cxn ang="0">
                <a:pos x="12" y="147"/>
              </a:cxn>
              <a:cxn ang="0">
                <a:pos x="31" y="166"/>
              </a:cxn>
              <a:cxn ang="0">
                <a:pos x="60" y="183"/>
              </a:cxn>
              <a:cxn ang="0">
                <a:pos x="98" y="199"/>
              </a:cxn>
              <a:cxn ang="0">
                <a:pos x="143" y="212"/>
              </a:cxn>
              <a:cxn ang="0">
                <a:pos x="192" y="222"/>
              </a:cxn>
              <a:cxn ang="0">
                <a:pos x="247" y="229"/>
              </a:cxn>
              <a:cxn ang="0">
                <a:pos x="304" y="232"/>
              </a:cxn>
              <a:cxn ang="0">
                <a:pos x="362" y="232"/>
              </a:cxn>
              <a:cxn ang="0">
                <a:pos x="419" y="229"/>
              </a:cxn>
              <a:cxn ang="0">
                <a:pos x="474" y="222"/>
              </a:cxn>
              <a:cxn ang="0">
                <a:pos x="524" y="212"/>
              </a:cxn>
              <a:cxn ang="0">
                <a:pos x="568" y="199"/>
              </a:cxn>
              <a:cxn ang="0">
                <a:pos x="606" y="183"/>
              </a:cxn>
              <a:cxn ang="0">
                <a:pos x="634" y="166"/>
              </a:cxn>
              <a:cxn ang="0">
                <a:pos x="655" y="147"/>
              </a:cxn>
              <a:cxn ang="0">
                <a:pos x="664" y="127"/>
              </a:cxn>
            </a:cxnLst>
            <a:rect l="0" t="0" r="r" b="b"/>
            <a:pathLst>
              <a:path w="667" h="234">
                <a:moveTo>
                  <a:pt x="666" y="116"/>
                </a:moveTo>
                <a:lnTo>
                  <a:pt x="664" y="107"/>
                </a:lnTo>
                <a:lnTo>
                  <a:pt x="661" y="96"/>
                </a:lnTo>
                <a:lnTo>
                  <a:pt x="655" y="86"/>
                </a:lnTo>
                <a:lnTo>
                  <a:pt x="646" y="77"/>
                </a:lnTo>
                <a:lnTo>
                  <a:pt x="634" y="67"/>
                </a:lnTo>
                <a:lnTo>
                  <a:pt x="621" y="58"/>
                </a:lnTo>
                <a:lnTo>
                  <a:pt x="606" y="50"/>
                </a:lnTo>
                <a:lnTo>
                  <a:pt x="588" y="42"/>
                </a:lnTo>
                <a:lnTo>
                  <a:pt x="568" y="35"/>
                </a:lnTo>
                <a:lnTo>
                  <a:pt x="547" y="28"/>
                </a:lnTo>
                <a:lnTo>
                  <a:pt x="524" y="21"/>
                </a:lnTo>
                <a:lnTo>
                  <a:pt x="499" y="16"/>
                </a:lnTo>
                <a:lnTo>
                  <a:pt x="474" y="11"/>
                </a:lnTo>
                <a:lnTo>
                  <a:pt x="447" y="7"/>
                </a:lnTo>
                <a:lnTo>
                  <a:pt x="419" y="4"/>
                </a:lnTo>
                <a:lnTo>
                  <a:pt x="391" y="2"/>
                </a:lnTo>
                <a:lnTo>
                  <a:pt x="362" y="1"/>
                </a:lnTo>
                <a:lnTo>
                  <a:pt x="333" y="0"/>
                </a:lnTo>
                <a:lnTo>
                  <a:pt x="304" y="1"/>
                </a:lnTo>
                <a:lnTo>
                  <a:pt x="275" y="2"/>
                </a:lnTo>
                <a:lnTo>
                  <a:pt x="247" y="4"/>
                </a:lnTo>
                <a:lnTo>
                  <a:pt x="219" y="7"/>
                </a:lnTo>
                <a:lnTo>
                  <a:pt x="192" y="11"/>
                </a:lnTo>
                <a:lnTo>
                  <a:pt x="167" y="16"/>
                </a:lnTo>
                <a:lnTo>
                  <a:pt x="143" y="21"/>
                </a:lnTo>
                <a:lnTo>
                  <a:pt x="120" y="28"/>
                </a:lnTo>
                <a:lnTo>
                  <a:pt x="98" y="35"/>
                </a:lnTo>
                <a:lnTo>
                  <a:pt x="78" y="42"/>
                </a:lnTo>
                <a:lnTo>
                  <a:pt x="60" y="50"/>
                </a:lnTo>
                <a:lnTo>
                  <a:pt x="46" y="58"/>
                </a:lnTo>
                <a:lnTo>
                  <a:pt x="31" y="67"/>
                </a:lnTo>
                <a:lnTo>
                  <a:pt x="20" y="77"/>
                </a:lnTo>
                <a:lnTo>
                  <a:pt x="12" y="86"/>
                </a:lnTo>
                <a:lnTo>
                  <a:pt x="6" y="96"/>
                </a:lnTo>
                <a:lnTo>
                  <a:pt x="2" y="107"/>
                </a:lnTo>
                <a:lnTo>
                  <a:pt x="0" y="116"/>
                </a:lnTo>
                <a:lnTo>
                  <a:pt x="2" y="127"/>
                </a:lnTo>
                <a:lnTo>
                  <a:pt x="6" y="137"/>
                </a:lnTo>
                <a:lnTo>
                  <a:pt x="12" y="147"/>
                </a:lnTo>
                <a:lnTo>
                  <a:pt x="20" y="156"/>
                </a:lnTo>
                <a:lnTo>
                  <a:pt x="31" y="166"/>
                </a:lnTo>
                <a:lnTo>
                  <a:pt x="46" y="175"/>
                </a:lnTo>
                <a:lnTo>
                  <a:pt x="60" y="183"/>
                </a:lnTo>
                <a:lnTo>
                  <a:pt x="78" y="191"/>
                </a:lnTo>
                <a:lnTo>
                  <a:pt x="98" y="199"/>
                </a:lnTo>
                <a:lnTo>
                  <a:pt x="120" y="206"/>
                </a:lnTo>
                <a:lnTo>
                  <a:pt x="143" y="212"/>
                </a:lnTo>
                <a:lnTo>
                  <a:pt x="167" y="217"/>
                </a:lnTo>
                <a:lnTo>
                  <a:pt x="192" y="222"/>
                </a:lnTo>
                <a:lnTo>
                  <a:pt x="219" y="226"/>
                </a:lnTo>
                <a:lnTo>
                  <a:pt x="247" y="229"/>
                </a:lnTo>
                <a:lnTo>
                  <a:pt x="275" y="231"/>
                </a:lnTo>
                <a:lnTo>
                  <a:pt x="304" y="232"/>
                </a:lnTo>
                <a:lnTo>
                  <a:pt x="333" y="233"/>
                </a:lnTo>
                <a:lnTo>
                  <a:pt x="362" y="232"/>
                </a:lnTo>
                <a:lnTo>
                  <a:pt x="391" y="231"/>
                </a:lnTo>
                <a:lnTo>
                  <a:pt x="419" y="229"/>
                </a:lnTo>
                <a:lnTo>
                  <a:pt x="447" y="226"/>
                </a:lnTo>
                <a:lnTo>
                  <a:pt x="474" y="222"/>
                </a:lnTo>
                <a:lnTo>
                  <a:pt x="499" y="217"/>
                </a:lnTo>
                <a:lnTo>
                  <a:pt x="524" y="212"/>
                </a:lnTo>
                <a:lnTo>
                  <a:pt x="547" y="206"/>
                </a:lnTo>
                <a:lnTo>
                  <a:pt x="568" y="199"/>
                </a:lnTo>
                <a:lnTo>
                  <a:pt x="588" y="191"/>
                </a:lnTo>
                <a:lnTo>
                  <a:pt x="606" y="183"/>
                </a:lnTo>
                <a:lnTo>
                  <a:pt x="621" y="175"/>
                </a:lnTo>
                <a:lnTo>
                  <a:pt x="634" y="166"/>
                </a:lnTo>
                <a:lnTo>
                  <a:pt x="646" y="156"/>
                </a:lnTo>
                <a:lnTo>
                  <a:pt x="655" y="147"/>
                </a:lnTo>
                <a:lnTo>
                  <a:pt x="661" y="137"/>
                </a:lnTo>
                <a:lnTo>
                  <a:pt x="664" y="127"/>
                </a:lnTo>
                <a:lnTo>
                  <a:pt x="666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84550" y="3902075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6299200" y="4514850"/>
            <a:ext cx="1474788" cy="361950"/>
          </a:xfrm>
          <a:custGeom>
            <a:avLst/>
            <a:gdLst/>
            <a:ahLst/>
            <a:cxnLst>
              <a:cxn ang="0">
                <a:pos x="928" y="227"/>
              </a:cxn>
              <a:cxn ang="0">
                <a:pos x="928" y="0"/>
              </a:cxn>
              <a:cxn ang="0">
                <a:pos x="0" y="0"/>
              </a:cxn>
              <a:cxn ang="0">
                <a:pos x="0" y="227"/>
              </a:cxn>
              <a:cxn ang="0">
                <a:pos x="928" y="227"/>
              </a:cxn>
            </a:cxnLst>
            <a:rect l="0" t="0" r="r" b="b"/>
            <a:pathLst>
              <a:path w="929" h="228">
                <a:moveTo>
                  <a:pt x="928" y="227"/>
                </a:moveTo>
                <a:lnTo>
                  <a:pt x="928" y="0"/>
                </a:lnTo>
                <a:lnTo>
                  <a:pt x="0" y="0"/>
                </a:lnTo>
                <a:lnTo>
                  <a:pt x="0" y="227"/>
                </a:lnTo>
                <a:lnTo>
                  <a:pt x="928" y="2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4138613" y="5176838"/>
            <a:ext cx="1404937" cy="609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36" y="0"/>
              </a:cxn>
              <a:cxn ang="0">
                <a:pos x="884" y="198"/>
              </a:cxn>
              <a:cxn ang="0">
                <a:pos x="436" y="383"/>
              </a:cxn>
              <a:cxn ang="0">
                <a:pos x="0" y="192"/>
              </a:cxn>
            </a:cxnLst>
            <a:rect l="0" t="0" r="r" b="b"/>
            <a:pathLst>
              <a:path w="885" h="384">
                <a:moveTo>
                  <a:pt x="0" y="192"/>
                </a:moveTo>
                <a:lnTo>
                  <a:pt x="436" y="0"/>
                </a:lnTo>
                <a:lnTo>
                  <a:pt x="884" y="198"/>
                </a:lnTo>
                <a:lnTo>
                  <a:pt x="436" y="383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314575" y="3608388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496050" y="3617913"/>
            <a:ext cx="8366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7512050" y="3900488"/>
            <a:ext cx="858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637213" y="3900488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2314575" y="3608388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6496050" y="3617913"/>
            <a:ext cx="8366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7512050" y="3900488"/>
            <a:ext cx="858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637213" y="3900488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4419600" y="3657600"/>
            <a:ext cx="700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4176713" y="4514850"/>
            <a:ext cx="1050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Manages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438650" y="6135688"/>
            <a:ext cx="700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6351588" y="4497388"/>
            <a:ext cx="1422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2157413" y="4498975"/>
            <a:ext cx="1254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1392238" y="3890963"/>
            <a:ext cx="5318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4346575" y="5300663"/>
            <a:ext cx="1095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1657350" y="4300538"/>
            <a:ext cx="646113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2600325" y="4019550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2911475" y="4300538"/>
            <a:ext cx="668338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V="1">
            <a:off x="4716463" y="3962400"/>
            <a:ext cx="7937" cy="3905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5865813" y="4300538"/>
            <a:ext cx="838200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6831013" y="4019550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H="1">
            <a:off x="7286625" y="4300538"/>
            <a:ext cx="547688" cy="2270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H="1">
            <a:off x="4710113" y="5783263"/>
            <a:ext cx="13335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5324475" y="4675188"/>
            <a:ext cx="9207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H="1">
            <a:off x="3348038" y="4675188"/>
            <a:ext cx="7667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 flipH="1" flipV="1">
            <a:off x="3295650" y="4721225"/>
            <a:ext cx="830263" cy="7731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V="1">
            <a:off x="5543550" y="4870450"/>
            <a:ext cx="1066800" cy="650875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1222374"/>
            <a:ext cx="7334250" cy="5407025"/>
          </a:xfrm>
        </p:spPr>
        <p:txBody>
          <a:bodyPr/>
          <a:lstStyle/>
          <a:p>
            <a:r>
              <a:rPr lang="en-US" sz="1800" dirty="0"/>
              <a:t>A </a:t>
            </a:r>
            <a:r>
              <a:rPr lang="en-US" sz="1800" b="1" dirty="0">
                <a:solidFill>
                  <a:schemeClr val="tx2"/>
                </a:solidFill>
              </a:rPr>
              <a:t>super key</a:t>
            </a:r>
            <a:r>
              <a:rPr lang="en-US" sz="1800" dirty="0"/>
              <a:t> of an entity set is a set of one or more attributes whose values uniquely determine each entity.</a:t>
            </a:r>
          </a:p>
          <a:p>
            <a:r>
              <a:rPr lang="en-US" sz="1800" dirty="0"/>
              <a:t>A </a:t>
            </a:r>
            <a:r>
              <a:rPr lang="en-US" sz="1800" b="1" dirty="0">
                <a:solidFill>
                  <a:schemeClr val="tx2"/>
                </a:solidFill>
              </a:rPr>
              <a:t>candidate key</a:t>
            </a:r>
            <a:r>
              <a:rPr lang="en-US" sz="1800" dirty="0"/>
              <a:t> of an entity set is a minimal super key</a:t>
            </a:r>
          </a:p>
          <a:p>
            <a:pPr lvl="1"/>
            <a:r>
              <a:rPr lang="en-US" sz="1600" i="1" dirty="0" err="1"/>
              <a:t>Customer_id</a:t>
            </a:r>
            <a:r>
              <a:rPr lang="en-US" sz="1600" dirty="0"/>
              <a:t> is candidate key of </a:t>
            </a:r>
            <a:r>
              <a:rPr lang="en-US" sz="1600" i="1" dirty="0"/>
              <a:t>customer</a:t>
            </a:r>
            <a:endParaRPr lang="en-US" sz="1600" dirty="0"/>
          </a:p>
          <a:p>
            <a:pPr lvl="1"/>
            <a:r>
              <a:rPr lang="en-US" sz="1600" i="1" dirty="0" err="1"/>
              <a:t>account_number</a:t>
            </a:r>
            <a:r>
              <a:rPr lang="en-US" sz="1600" dirty="0"/>
              <a:t> is candidate key of </a:t>
            </a:r>
            <a:r>
              <a:rPr lang="en-US" sz="1600" i="1" dirty="0"/>
              <a:t>account</a:t>
            </a:r>
            <a:endParaRPr lang="en-US" sz="1600" dirty="0"/>
          </a:p>
          <a:p>
            <a:r>
              <a:rPr lang="en-US" sz="1800" dirty="0"/>
              <a:t>Although several candidate keys may exist, one of the candidate keys is selected to be the </a:t>
            </a:r>
            <a:r>
              <a:rPr lang="en-US" sz="1800" b="1" dirty="0">
                <a:solidFill>
                  <a:schemeClr val="tx2"/>
                </a:solidFill>
              </a:rPr>
              <a:t>primary key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Alternate key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candidate key which are not selected as primary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 smtClean="0"/>
              <a:t>Foreign key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 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attributes of an entity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points to the primary key of another </a:t>
            </a:r>
            <a:r>
              <a:rPr lang="en-US" sz="1800" dirty="0" smtClean="0"/>
              <a:t>entity.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act as a cross-reference between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entities.</a:t>
            </a:r>
            <a:endParaRPr lang="en-US" sz="1800" dirty="0" smtClean="0"/>
          </a:p>
          <a:p>
            <a:r>
              <a:rPr lang="en-US" sz="1800" dirty="0"/>
              <a:t>Composite </a:t>
            </a:r>
            <a:r>
              <a:rPr lang="en-US" sz="1800" dirty="0" smtClean="0"/>
              <a:t>Key consists </a:t>
            </a:r>
            <a:r>
              <a:rPr lang="en-US" sz="1800" dirty="0"/>
              <a:t>of two or more attributes that uniquely identify </a:t>
            </a:r>
            <a:r>
              <a:rPr lang="en-US" sz="1800" dirty="0" smtClean="0"/>
              <a:t>an entity. </a:t>
            </a:r>
            <a:br>
              <a:rPr lang="en-US" sz="1800" dirty="0" smtClean="0"/>
            </a:br>
            <a:r>
              <a:rPr lang="en-US" sz="1800" dirty="0" smtClean="0"/>
              <a:t>Non-key</a:t>
            </a:r>
            <a:r>
              <a:rPr lang="en-US" sz="1800" dirty="0"/>
              <a:t> attributes are the attributes or fields of a table, other than candidate key attributes/fields in a table.</a:t>
            </a:r>
            <a:endParaRPr lang="en-US" sz="1800" dirty="0"/>
          </a:p>
          <a:p>
            <a:r>
              <a:rPr lang="en-US" sz="1800" dirty="0" smtClean="0"/>
              <a:t>Non-prime</a:t>
            </a:r>
            <a:r>
              <a:rPr lang="en-US" sz="1800" dirty="0"/>
              <a:t> Attributes are attributes other than Primary Key attribute(s)..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Relational Model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4150"/>
            <a:ext cx="7772400" cy="464185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Example of tabular data in the relational model:</a:t>
            </a:r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28672" name="Object 0"/>
          <p:cNvGraphicFramePr>
            <a:graphicFrameLocks noChangeAspect="1"/>
          </p:cNvGraphicFramePr>
          <p:nvPr/>
        </p:nvGraphicFramePr>
        <p:xfrm>
          <a:off x="838200" y="2133600"/>
          <a:ext cx="7467600" cy="1981200"/>
        </p:xfrm>
        <a:graphic>
          <a:graphicData uri="http://schemas.openxmlformats.org/presentationml/2006/ole">
            <p:oleObj spid="_x0000_s47106" name="Worksheet" r:id="rId3" imgW="3819754" imgH="1210056" progId="Excel.Sheet.8">
              <p:embed/>
            </p:oleObj>
          </a:graphicData>
        </a:graphic>
      </p:graphicFrame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048000" y="4343400"/>
          <a:ext cx="3429000" cy="1524000"/>
        </p:xfrm>
        <a:graphic>
          <a:graphicData uri="http://schemas.openxmlformats.org/presentationml/2006/ole">
            <p:oleObj spid="_x0000_s47107" name="Worksheet" r:id="rId4" imgW="1657807" imgH="101955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11049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Relational Model (Basic)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076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en-US" sz="2400" dirty="0" smtClean="0"/>
              <a:t> </a:t>
            </a:r>
            <a:r>
              <a:rPr lang="en-US" sz="2400" b="1" dirty="0" smtClean="0"/>
              <a:t>relational model</a:t>
            </a:r>
            <a:r>
              <a:rPr lang="en-US" sz="2400" dirty="0" smtClean="0"/>
              <a:t> 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used the basic</a:t>
            </a:r>
            <a:r>
              <a:rPr lang="en-US" sz="2400" dirty="0" smtClean="0"/>
              <a:t> </a:t>
            </a:r>
            <a:r>
              <a:rPr lang="en-US" sz="2400" b="1" dirty="0" smtClean="0"/>
              <a:t>concept</a:t>
            </a:r>
            <a:r>
              <a:rPr lang="en-US" sz="2400" dirty="0" smtClean="0"/>
              <a:t> 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a relation or table.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Tuple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A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tuple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is a row in a table</a:t>
            </a:r>
            <a:r>
              <a:rPr lang="en-US" sz="2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Attribute:-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 attribute is the named column of a relation.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Domain:- A domain is the set of allowable values for one or more attributes.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Degree:- The number of columns in a table is called the degree of relation.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Cardinality:- The number of rows in a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relation,is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called the cardinality of the relation.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6908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04900"/>
          </a:xfrm>
        </p:spPr>
        <p:txBody>
          <a:bodyPr/>
          <a:lstStyle/>
          <a:p>
            <a:r>
              <a:rPr lang="en-US" altLang="zh-TW" b="1" dirty="0">
                <a:solidFill>
                  <a:schemeClr val="tx1"/>
                </a:solidFill>
              </a:rPr>
              <a:t>Integrity Constraints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339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2800" dirty="0" smtClean="0"/>
              <a:t>Integrity constraints guard against accidental damage to the database, by ensuring that authorized changes</a:t>
            </a:r>
          </a:p>
          <a:p>
            <a:pPr marL="0" indent="0">
              <a:buNone/>
            </a:pPr>
            <a:r>
              <a:rPr lang="en-US" altLang="zh-TW" sz="2800" dirty="0" smtClean="0"/>
              <a:t>to the database do not result in a loss of data consistency</a:t>
            </a:r>
            <a:r>
              <a:rPr lang="en-US" altLang="zh-TW" sz="2800" dirty="0" smtClean="0"/>
              <a:t>.</a:t>
            </a:r>
            <a:endParaRPr lang="en-US" altLang="zh-TW" sz="2800" dirty="0" smtClean="0"/>
          </a:p>
          <a:p>
            <a:r>
              <a:rPr lang="en-US" altLang="zh-TW" sz="2800" dirty="0" smtClean="0"/>
              <a:t>Domain </a:t>
            </a:r>
            <a:r>
              <a:rPr lang="en-US" altLang="zh-TW" sz="2800" dirty="0" smtClean="0"/>
              <a:t>Constraints:- It speci</a:t>
            </a:r>
            <a:r>
              <a:rPr lang="en-US" altLang="zh-TW" dirty="0" smtClean="0"/>
              <a:t>fies that the value of each attribute x must be an atomic value from the domain of x.</a:t>
            </a:r>
          </a:p>
          <a:p>
            <a:r>
              <a:rPr lang="en-US" altLang="zh-TW" dirty="0" smtClean="0"/>
              <a:t>Key Constraints:- Primary Key must have unique value in the relational table.</a:t>
            </a:r>
            <a:endParaRPr lang="en-US" altLang="zh-TW" sz="2800" dirty="0" smtClean="0"/>
          </a:p>
          <a:p>
            <a:r>
              <a:rPr lang="en-US" altLang="zh-TW" sz="2800" dirty="0" smtClean="0"/>
              <a:t>Referential </a:t>
            </a:r>
            <a:r>
              <a:rPr lang="en-US" altLang="zh-TW" sz="2800" dirty="0" smtClean="0"/>
              <a:t>Integrity:-</a:t>
            </a:r>
            <a:r>
              <a:rPr lang="en-US" altLang="zh-TW" dirty="0" smtClean="0"/>
              <a:t>It states that if a foreign key in table A refers to the primary key of table B then, every value of the foreign key in table A must be null or be available in table B.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Entity Integrity:- It states that no attribute of a primary key can have a null value.</a:t>
            </a:r>
          </a:p>
          <a:p>
            <a:endParaRPr lang="en-US" altLang="zh-TW" sz="2800" dirty="0" smtClean="0"/>
          </a:p>
          <a:p>
            <a:pPr marL="0" indent="0">
              <a:buNone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3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Simplified database system environment</a:t>
            </a:r>
          </a:p>
        </p:txBody>
      </p:sp>
      <p:pic>
        <p:nvPicPr>
          <p:cNvPr id="4" name="Picture 4" descr="fig01_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6878" y="1600200"/>
            <a:ext cx="4715044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Evolution of DB Systems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6096000" cy="4114800"/>
          </a:xfrm>
        </p:spPr>
        <p:txBody>
          <a:bodyPr/>
          <a:lstStyle/>
          <a:p>
            <a:r>
              <a:rPr lang="en-US" sz="2800"/>
              <a:t>Flat files  - 1960s - 1980s</a:t>
            </a:r>
          </a:p>
          <a:p>
            <a:r>
              <a:rPr lang="en-US" sz="2800"/>
              <a:t>Hierarchical – 1970s - 1990s</a:t>
            </a:r>
          </a:p>
          <a:p>
            <a:r>
              <a:rPr lang="en-US" sz="2800"/>
              <a:t>Network – 1970s - 1990s</a:t>
            </a:r>
          </a:p>
          <a:p>
            <a:r>
              <a:rPr lang="en-US" sz="2800"/>
              <a:t>Relational – 1980s - present</a:t>
            </a:r>
          </a:p>
          <a:p>
            <a:r>
              <a:rPr lang="en-US" sz="2800"/>
              <a:t>Object-oriented – 1990s - present</a:t>
            </a:r>
          </a:p>
          <a:p>
            <a:r>
              <a:rPr lang="en-US" sz="2800"/>
              <a:t>Object-relational – 1990s - present</a:t>
            </a:r>
          </a:p>
          <a:p>
            <a:r>
              <a:rPr lang="en-US" sz="2800"/>
              <a:t>Data warehousing – 1980s - present</a:t>
            </a:r>
          </a:p>
          <a:p>
            <a:r>
              <a:rPr lang="en-US" sz="2800"/>
              <a:t>Web-enabled – 1990s - present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03238"/>
          </a:xfrm>
        </p:spPr>
        <p:txBody>
          <a:bodyPr/>
          <a:lstStyle/>
          <a:p>
            <a:r>
              <a:rPr lang="en-US" dirty="0"/>
              <a:t>Purpose of Database Systems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90600" y="2133600"/>
            <a:ext cx="7391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90000"/>
              </a:lnSpc>
            </a:pPr>
            <a:r>
              <a:rPr lang="en-US" sz="2800" dirty="0"/>
              <a:t>Database management systems were developed to handle the </a:t>
            </a:r>
            <a:r>
              <a:rPr lang="en-US" sz="2800" dirty="0" smtClean="0"/>
              <a:t>difficulties </a:t>
            </a:r>
            <a:r>
              <a:rPr lang="en-US" sz="2800" dirty="0"/>
              <a:t>of typical file-processing systems supported by conventional operating </a:t>
            </a:r>
            <a:r>
              <a:rPr lang="en-US" sz="2800" dirty="0" smtClean="0"/>
              <a:t>systems</a:t>
            </a:r>
            <a:endParaRPr lang="en-US" sz="2800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Disadvantages of File Processing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10600" cy="5638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Program-Data Dependence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GB" sz="1800" b="1" dirty="0">
                <a:ea typeface="+mn-ea"/>
                <a:cs typeface="+mn-cs"/>
              </a:rPr>
              <a:t>File structure is defined in the program code.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All programs maintain metadata for each file they use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Duplication of Data (Data Redundancy)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Different systems/programs have separate copies of the same data</a:t>
            </a:r>
          </a:p>
          <a:p>
            <a:pPr lvl="1" eaLnBrk="1" hangingPunct="1">
              <a:lnSpc>
                <a:spcPct val="90000"/>
              </a:lnSpc>
              <a:buSzPct val="50000"/>
            </a:pPr>
            <a:r>
              <a:rPr lang="en-GB" sz="1800" b="1" dirty="0">
                <a:ea typeface="+mn-ea"/>
                <a:cs typeface="+mn-cs"/>
              </a:rPr>
              <a:t>Same data is held by different programs.</a:t>
            </a:r>
          </a:p>
          <a:p>
            <a:pPr lvl="1" eaLnBrk="1" hangingPunct="1">
              <a:lnSpc>
                <a:spcPct val="90000"/>
              </a:lnSpc>
              <a:buSzPct val="50000"/>
            </a:pPr>
            <a:r>
              <a:rPr lang="en-GB" sz="1800" b="1" dirty="0">
                <a:ea typeface="+mn-ea"/>
                <a:cs typeface="+mn-cs"/>
              </a:rPr>
              <a:t>Wasted space and potentially different values and/or different formats for the same item.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Limited Data Sharing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No centralized control of data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GB" sz="1800" b="1" dirty="0">
                <a:ea typeface="+mn-ea"/>
                <a:cs typeface="+mn-cs"/>
              </a:rPr>
              <a:t>Programs are written in different languages, and so cannot easily access each other’s files.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Lengthy Development Times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Programmers must design their own file formats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Excessive Program Maintenance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80% of </a:t>
            </a:r>
            <a:r>
              <a:rPr lang="en-US" sz="1800" b="1" dirty="0" err="1">
                <a:ea typeface="+mn-ea"/>
                <a:cs typeface="+mn-cs"/>
              </a:rPr>
              <a:t>of</a:t>
            </a:r>
            <a:r>
              <a:rPr lang="en-US" sz="1800" b="1" dirty="0">
                <a:ea typeface="+mn-ea"/>
                <a:cs typeface="+mn-cs"/>
              </a:rPr>
              <a:t> information systems budget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Vulnerable to Inconsistency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Change in one table need changes in corresponding tables as well otherwise data will be inconsistent 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endParaRPr lang="en-GB" sz="1800" b="1" dirty="0"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Advantages of Database Approach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953000"/>
          </a:xfrm>
        </p:spPr>
        <p:txBody>
          <a:bodyPr/>
          <a:lstStyle/>
          <a:p>
            <a:r>
              <a:rPr lang="en-US" sz="1800" dirty="0" smtClean="0"/>
              <a:t>Data independence and efficient access.</a:t>
            </a:r>
          </a:p>
          <a:p>
            <a:r>
              <a:rPr lang="en-US" sz="1800" dirty="0" smtClean="0"/>
              <a:t>Data integrity and security.</a:t>
            </a:r>
          </a:p>
          <a:p>
            <a:r>
              <a:rPr lang="en-US" sz="1800" dirty="0" smtClean="0"/>
              <a:t>Uniform data administration.</a:t>
            </a:r>
          </a:p>
          <a:p>
            <a:r>
              <a:rPr lang="en-US" sz="1800" dirty="0" smtClean="0"/>
              <a:t>Concurrent access, recovery from crashes.</a:t>
            </a:r>
          </a:p>
          <a:p>
            <a:r>
              <a:rPr lang="en-US" sz="1800" dirty="0" smtClean="0"/>
              <a:t>Replication control</a:t>
            </a:r>
          </a:p>
          <a:p>
            <a:r>
              <a:rPr lang="en-US" sz="1800" dirty="0" smtClean="0"/>
              <a:t>Reduced application development time.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Improved </a:t>
            </a:r>
            <a:r>
              <a:rPr lang="en-US" sz="1800" dirty="0"/>
              <a:t>Data Sharing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Different users get different views of the data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Enforcement of Standards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All data access is done in the same way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Improved Data Quality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Constraints, data validation rules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Better Data Accessibility/ Responsiveness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Use of standard data query language (SQL)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Security, Backup/Recovery, Concurrency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Disaster recovery is easier</a:t>
            </a:r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Costs and Risks of the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Database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153400" cy="4114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Up-front costs:</a:t>
            </a:r>
          </a:p>
          <a:p>
            <a:pPr lvl="1">
              <a:lnSpc>
                <a:spcPct val="90000"/>
              </a:lnSpc>
            </a:pPr>
            <a:r>
              <a:rPr lang="en-US"/>
              <a:t>Installation Management Cost and Complexity</a:t>
            </a:r>
          </a:p>
          <a:p>
            <a:pPr lvl="1">
              <a:lnSpc>
                <a:spcPct val="90000"/>
              </a:lnSpc>
            </a:pPr>
            <a:r>
              <a:rPr lang="en-US"/>
              <a:t>Conversion Costs</a:t>
            </a:r>
          </a:p>
          <a:p>
            <a:pPr>
              <a:lnSpc>
                <a:spcPct val="90000"/>
              </a:lnSpc>
            </a:pPr>
            <a:r>
              <a:rPr lang="en-US"/>
              <a:t>Ongoing Costs</a:t>
            </a:r>
          </a:p>
          <a:p>
            <a:pPr lvl="1">
              <a:lnSpc>
                <a:spcPct val="90000"/>
              </a:lnSpc>
            </a:pPr>
            <a:r>
              <a:rPr lang="en-US"/>
              <a:t>Requires New, Specialized Personnel</a:t>
            </a:r>
          </a:p>
          <a:p>
            <a:pPr lvl="1">
              <a:lnSpc>
                <a:spcPct val="90000"/>
              </a:lnSpc>
            </a:pPr>
            <a:r>
              <a:rPr lang="en-US"/>
              <a:t>Need for Explicit Backup and Recovery</a:t>
            </a:r>
          </a:p>
          <a:p>
            <a:pPr>
              <a:lnSpc>
                <a:spcPct val="90000"/>
              </a:lnSpc>
            </a:pPr>
            <a:r>
              <a:rPr lang="en-US"/>
              <a:t>Organizational Conflict</a:t>
            </a:r>
          </a:p>
          <a:p>
            <a:pPr lvl="1">
              <a:lnSpc>
                <a:spcPct val="90000"/>
              </a:lnSpc>
            </a:pPr>
            <a:r>
              <a:rPr lang="en-US"/>
              <a:t>Old habits die hard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Database Applications: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Banking: all transactions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Airlines: reservations, schedules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Universities:  registration, grades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Sales: customers, products, purchases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Manufacturing: production, inventory, orders, supply chain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Human resources:  employee records, salaries, tax deductions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Databases touch all aspects of our lives</a:t>
            </a:r>
          </a:p>
          <a:p>
            <a:endParaRPr lang="en-US" sz="1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104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Database Applications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fmx.ppt">
  <a:themeElements>
    <a:clrScheme name="">
      <a:dk1>
        <a:srgbClr val="005400"/>
      </a:dk1>
      <a:lt1>
        <a:srgbClr val="FFF6E9"/>
      </a:lt1>
      <a:dk2>
        <a:srgbClr val="000000"/>
      </a:dk2>
      <a:lt2>
        <a:srgbClr val="C8FEC8"/>
      </a:lt2>
      <a:accent1>
        <a:srgbClr val="438E00"/>
      </a:accent1>
      <a:accent2>
        <a:srgbClr val="FC0128"/>
      </a:accent2>
      <a:accent3>
        <a:srgbClr val="FFFAF2"/>
      </a:accent3>
      <a:accent4>
        <a:srgbClr val="004600"/>
      </a:accent4>
      <a:accent5>
        <a:srgbClr val="B0C6AA"/>
      </a:accent5>
      <a:accent6>
        <a:srgbClr val="E40123"/>
      </a:accent6>
      <a:hlink>
        <a:srgbClr val="4C2E00"/>
      </a:hlink>
      <a:folHlink>
        <a:srgbClr val="BC3700"/>
      </a:folHlink>
    </a:clrScheme>
    <a:fontScheme name="ifmx.ppt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fmx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mx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5400"/>
    </a:dk1>
    <a:lt1>
      <a:srgbClr val="FFF6E9"/>
    </a:lt1>
    <a:dk2>
      <a:srgbClr val="000000"/>
    </a:dk2>
    <a:lt2>
      <a:srgbClr val="C8FEC8"/>
    </a:lt2>
    <a:accent1>
      <a:srgbClr val="438E00"/>
    </a:accent1>
    <a:accent2>
      <a:srgbClr val="FC0128"/>
    </a:accent2>
    <a:accent3>
      <a:srgbClr val="FFFAF2"/>
    </a:accent3>
    <a:accent4>
      <a:srgbClr val="004600"/>
    </a:accent4>
    <a:accent5>
      <a:srgbClr val="B0C6AA"/>
    </a:accent5>
    <a:accent6>
      <a:srgbClr val="E40123"/>
    </a:accent6>
    <a:hlink>
      <a:srgbClr val="4C2E00"/>
    </a:hlink>
    <a:folHlink>
      <a:srgbClr val="BC37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5400"/>
    </a:dk1>
    <a:lt1>
      <a:srgbClr val="FFF6E9"/>
    </a:lt1>
    <a:dk2>
      <a:srgbClr val="000000"/>
    </a:dk2>
    <a:lt2>
      <a:srgbClr val="C8FEC8"/>
    </a:lt2>
    <a:accent1>
      <a:srgbClr val="438E00"/>
    </a:accent1>
    <a:accent2>
      <a:srgbClr val="FC0128"/>
    </a:accent2>
    <a:accent3>
      <a:srgbClr val="FFFAF2"/>
    </a:accent3>
    <a:accent4>
      <a:srgbClr val="004600"/>
    </a:accent4>
    <a:accent5>
      <a:srgbClr val="B0C6AA"/>
    </a:accent5>
    <a:accent6>
      <a:srgbClr val="E40123"/>
    </a:accent6>
    <a:hlink>
      <a:srgbClr val="4C2E00"/>
    </a:hlink>
    <a:folHlink>
      <a:srgbClr val="BC37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Pages>16</Pages>
  <Words>1925</Words>
  <Application>Microsoft PowerPoint 4.0</Application>
  <PresentationFormat>On-screen Show (4:3)</PresentationFormat>
  <Paragraphs>326</Paragraphs>
  <Slides>29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Times New Roman</vt:lpstr>
      <vt:lpstr>Book Antiqua</vt:lpstr>
      <vt:lpstr>Wingdings</vt:lpstr>
      <vt:lpstr>Monotype Sorts</vt:lpstr>
      <vt:lpstr>Arial</vt:lpstr>
      <vt:lpstr>ifmx.ppt</vt:lpstr>
      <vt:lpstr>Microsoft Excel Worksheet</vt:lpstr>
      <vt:lpstr>DATABASE MANAGEMENT SYSTEM </vt:lpstr>
      <vt:lpstr>Basic Definitions</vt:lpstr>
      <vt:lpstr>Simplified database system environment</vt:lpstr>
      <vt:lpstr>Evolution of DB Systems</vt:lpstr>
      <vt:lpstr>Purpose of Database Systems</vt:lpstr>
      <vt:lpstr>Disadvantages of File Processing</vt:lpstr>
      <vt:lpstr>Advantages of Database Approach</vt:lpstr>
      <vt:lpstr>Costs and Risks of the  Database Approach</vt:lpstr>
      <vt:lpstr>Database Applications</vt:lpstr>
      <vt:lpstr>Levels of Abstraction</vt:lpstr>
      <vt:lpstr>Example: University Database</vt:lpstr>
      <vt:lpstr>Instances and Schemas</vt:lpstr>
      <vt:lpstr>Data Independence</vt:lpstr>
      <vt:lpstr>Instances and Schemas</vt:lpstr>
      <vt:lpstr> Database Languages </vt:lpstr>
      <vt:lpstr>Database Users</vt:lpstr>
      <vt:lpstr>Database Administrator</vt:lpstr>
      <vt:lpstr>Data Models</vt:lpstr>
      <vt:lpstr>Entity-Relationship Model</vt:lpstr>
      <vt:lpstr>ER Model Basics</vt:lpstr>
      <vt:lpstr>ER Model Basics </vt:lpstr>
      <vt:lpstr>E-R Diagrams</vt:lpstr>
      <vt:lpstr>Mapping Cardinality Constraints</vt:lpstr>
      <vt:lpstr>Mapping Cardinalities</vt:lpstr>
      <vt:lpstr>Participation Constraints</vt:lpstr>
      <vt:lpstr>Keys</vt:lpstr>
      <vt:lpstr>Relational Model</vt:lpstr>
      <vt:lpstr>Relational Model (Basic)</vt:lpstr>
      <vt:lpstr>Integrity Constraints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subject>Database Management Systems</dc:subject>
  <dc:creator>Raghu Ramakrishnan and Johannes Gehrke</dc:creator>
  <cp:keywords>Chapter 1</cp:keywords>
  <dc:description>See the notes for information on how the slides are organized.</dc:description>
  <cp:lastModifiedBy>acer30</cp:lastModifiedBy>
  <cp:revision>29</cp:revision>
  <cp:lastPrinted>2000-01-11T22:43:03Z</cp:lastPrinted>
  <dcterms:created xsi:type="dcterms:W3CDTF">1997-01-06T18:13:42Z</dcterms:created>
  <dcterms:modified xsi:type="dcterms:W3CDTF">2018-04-16T07:21:01Z</dcterms:modified>
</cp:coreProperties>
</file>