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51" r:id="rId2"/>
    <p:sldMasterId id="2147483863" r:id="rId3"/>
    <p:sldMasterId id="2147483881" r:id="rId4"/>
    <p:sldMasterId id="2147483905" r:id="rId5"/>
    <p:sldMasterId id="2147484043" r:id="rId6"/>
    <p:sldMasterId id="2147484097" r:id="rId7"/>
    <p:sldMasterId id="2147484115" r:id="rId8"/>
    <p:sldMasterId id="2147484132" r:id="rId9"/>
    <p:sldMasterId id="2147484144" r:id="rId10"/>
    <p:sldMasterId id="2147484156" r:id="rId11"/>
  </p:sldMasterIdLst>
  <p:notesMasterIdLst>
    <p:notesMasterId r:id="rId43"/>
  </p:notesMasterIdLst>
  <p:sldIdLst>
    <p:sldId id="300" r:id="rId12"/>
    <p:sldId id="260" r:id="rId13"/>
    <p:sldId id="261" r:id="rId14"/>
    <p:sldId id="280" r:id="rId15"/>
    <p:sldId id="317" r:id="rId16"/>
    <p:sldId id="318" r:id="rId17"/>
    <p:sldId id="319" r:id="rId18"/>
    <p:sldId id="259" r:id="rId19"/>
    <p:sldId id="256" r:id="rId20"/>
    <p:sldId id="301" r:id="rId21"/>
    <p:sldId id="270" r:id="rId22"/>
    <p:sldId id="271" r:id="rId23"/>
    <p:sldId id="272" r:id="rId24"/>
    <p:sldId id="273" r:id="rId25"/>
    <p:sldId id="293" r:id="rId26"/>
    <p:sldId id="299" r:id="rId27"/>
    <p:sldId id="257" r:id="rId28"/>
    <p:sldId id="262" r:id="rId29"/>
    <p:sldId id="294" r:id="rId30"/>
    <p:sldId id="274" r:id="rId31"/>
    <p:sldId id="297" r:id="rId32"/>
    <p:sldId id="316" r:id="rId33"/>
    <p:sldId id="304" r:id="rId34"/>
    <p:sldId id="305" r:id="rId35"/>
    <p:sldId id="306" r:id="rId36"/>
    <p:sldId id="308" r:id="rId37"/>
    <p:sldId id="307" r:id="rId38"/>
    <p:sldId id="309" r:id="rId39"/>
    <p:sldId id="313" r:id="rId40"/>
    <p:sldId id="314" r:id="rId41"/>
    <p:sldId id="29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E8E566-3AA8-432F-B90A-63E8CCF827AB}" type="datetimeFigureOut">
              <a:rPr lang="en-US" smtClean="0"/>
              <a:pPr/>
              <a:t>19-Apr-18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740B3C-6CB2-45A8-A726-1BBE16DA65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740B3C-6CB2-45A8-A726-1BBE16DA653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8"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F4B86D-2724-4002-8871-2FF9BDB92ABD}" type="datetimeFigureOut">
              <a:rPr lang="en-US" smtClean="0"/>
              <a:pPr/>
              <a:t>19-Apr-18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F4B86D-2724-4002-8871-2FF9BDB92ABD}" type="datetimeFigureOut">
              <a:rPr lang="en-US" smtClean="0"/>
              <a:pPr/>
              <a:t>19-Apr-18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4B86D-2724-4002-8871-2FF9BDB92ABD}" type="datetimeFigureOut">
              <a:rPr lang="en-US" smtClean="0"/>
              <a:pPr/>
              <a:t>19-Apr-18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April 19,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April 19,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April 19,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April 19,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April 19,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April 19, 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April 19,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143000"/>
            <a:ext cx="7162800" cy="1431925"/>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4267200" y="2590800"/>
            <a:ext cx="4191000" cy="1066800"/>
          </a:xfrm>
        </p:spPr>
        <p:txBody>
          <a:bodyPr/>
          <a:lstStyle>
            <a:lvl1pPr marL="0" indent="0">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fld id="{CAF4B86D-2724-4002-8871-2FF9BDB92ABD}" type="datetimeFigureOut">
              <a:rPr lang="en-US" smtClean="0"/>
              <a:pPr/>
              <a:t>19-Apr-18</a:t>
            </a:fld>
            <a:endParaRPr lang="en-US"/>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April 19, 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April 19,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April 19,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April 19,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19-Apr-18</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19-Apr-18</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19-Apr-18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19-Apr-18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19-Apr-18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19-Apr-18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19-Apr-18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19-Apr-18</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19-Apr-18</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19-Apr-18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19-Apr-18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F4B86D-2724-4002-8871-2FF9BDB92ABD}" type="datetimeFigureOut">
              <a:rPr lang="en-US" smtClean="0"/>
              <a:pPr/>
              <a:t>19-Apr-18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F4B86D-2724-4002-8871-2FF9BDB92ABD}" type="datetimeFigureOut">
              <a:rPr lang="en-US" smtClean="0"/>
              <a:pPr/>
              <a:t>19-Apr-18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4B86D-2724-4002-8871-2FF9BDB92ABD}" type="datetimeFigureOut">
              <a:rPr lang="en-US" smtClean="0"/>
              <a:pPr/>
              <a:t>19-Apr-18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
        <p:nvSpPr>
          <p:cNvPr id="11" name="TextBox 10"/>
          <p:cNvSpPr txBox="1"/>
          <p:nvPr/>
        </p:nvSpPr>
        <p:spPr>
          <a:xfrm>
            <a:off x="627459" y="735241"/>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F4B86D-2724-4002-8871-2FF9BDB92ABD}" type="datetimeFigureOut">
              <a:rPr lang="en-US" smtClean="0"/>
              <a:pPr/>
              <a:t>19-Apr-18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F4B86D-2724-4002-8871-2FF9BDB92ABD}" type="datetimeFigureOut">
              <a:rPr lang="en-US" smtClean="0"/>
              <a:pPr/>
              <a:t>19-Apr-18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11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1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8763"/>
            <a:ext cx="2095500" cy="5913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58763"/>
            <a:ext cx="6134100" cy="5913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a:xfrm>
            <a:off x="1028700" y="4323846"/>
            <a:ext cx="4800600" cy="365125"/>
          </a:xfrm>
        </p:spPr>
        <p:txBody>
          <a:bodyPr/>
          <a:lstStyle/>
          <a:p>
            <a:endParaRPr lang="en-US"/>
          </a:p>
        </p:txBody>
      </p:sp>
      <p:sp>
        <p:nvSpPr>
          <p:cNvPr id="6" name="Slide Number Placeholder 5"/>
          <p:cNvSpPr>
            <a:spLocks noGrp="1"/>
          </p:cNvSpPr>
          <p:nvPr>
            <p:ph type="sldNum" sz="quarter" idx="12"/>
          </p:nvPr>
        </p:nvSpPr>
        <p:spPr>
          <a:xfrm>
            <a:off x="6057900" y="1430867"/>
            <a:ext cx="2057400" cy="365125"/>
          </a:xfrm>
        </p:spPr>
        <p:txBody>
          <a:bodyPr/>
          <a:lstStyle/>
          <a:p>
            <a:fld id="{68081810-8458-43D9-91CE-F1819FC7481E}"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a:xfrm>
            <a:off x="514350" y="381002"/>
            <a:ext cx="5243619" cy="364065"/>
          </a:xfrm>
        </p:spPr>
        <p:txBody>
          <a:bodyPr/>
          <a:lstStyle/>
          <a:p>
            <a:endParaRPr lang="en-US"/>
          </a:p>
        </p:txBody>
      </p:sp>
      <p:sp>
        <p:nvSpPr>
          <p:cNvPr id="6" name="Slide Number Placeholder 5"/>
          <p:cNvSpPr>
            <a:spLocks noGrp="1"/>
          </p:cNvSpPr>
          <p:nvPr>
            <p:ph type="sldNum" sz="quarter" idx="12"/>
          </p:nvPr>
        </p:nvSpPr>
        <p:spPr>
          <a:xfrm>
            <a:off x="8146839" y="381001"/>
            <a:ext cx="482811" cy="365125"/>
          </a:xfrm>
        </p:spPr>
        <p:txBody>
          <a:bodyPr/>
          <a:lstStyle/>
          <a:p>
            <a:fld id="{68081810-8458-43D9-91CE-F1819FC7481E}"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1" y="3132667"/>
            <a:ext cx="3983831"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132667"/>
            <a:ext cx="40005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F4B86D-2724-4002-8871-2FF9BDB92ABD}" type="datetimeFigureOut">
              <a:rPr lang="en-US" smtClean="0"/>
              <a:pPr/>
              <a:t>19-Apr-18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F4B86D-2724-4002-8871-2FF9BDB92ABD}" type="datetimeFigureOut">
              <a:rPr lang="en-US" smtClean="0"/>
              <a:pPr/>
              <a:t>19-Apr-18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4B86D-2724-4002-8871-2FF9BDB92ABD}" type="datetimeFigureOut">
              <a:rPr lang="en-US" smtClean="0"/>
              <a:pPr/>
              <a:t>19-Apr-18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4"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CAF4B86D-2724-4002-8871-2FF9BDB92ABD}" type="datetimeFigureOut">
              <a:rPr lang="en-US" smtClean="0"/>
              <a:pPr/>
              <a:t>19-Apr-18</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68081810-8458-43D9-91CE-F1819FC7481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a:xfrm>
            <a:off x="514350" y="379942"/>
            <a:ext cx="5243619" cy="365125"/>
          </a:xfrm>
        </p:spPr>
        <p:txBody>
          <a:bodyPr/>
          <a:lstStyle/>
          <a:p>
            <a:endParaRPr lang="en-US"/>
          </a:p>
        </p:txBody>
      </p:sp>
      <p:sp>
        <p:nvSpPr>
          <p:cNvPr id="7" name="Slide Number Placeholder 6"/>
          <p:cNvSpPr>
            <a:spLocks noGrp="1"/>
          </p:cNvSpPr>
          <p:nvPr>
            <p:ph type="sldNum" sz="quarter" idx="12"/>
          </p:nvPr>
        </p:nvSpPr>
        <p:spPr>
          <a:xfrm>
            <a:off x="8146839" y="381001"/>
            <a:ext cx="482811" cy="365125"/>
          </a:xfrm>
        </p:spPr>
        <p:txBody>
          <a:bodyPr/>
          <a:lstStyle/>
          <a:p>
            <a:fld id="{68081810-8458-43D9-91CE-F1819FC7481E}"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a:xfrm>
            <a:off x="514350" y="379942"/>
            <a:ext cx="5243619" cy="365125"/>
          </a:xfrm>
        </p:spPr>
        <p:txBody>
          <a:bodyPr/>
          <a:lstStyle/>
          <a:p>
            <a:endParaRPr lang="en-US"/>
          </a:p>
        </p:txBody>
      </p:sp>
      <p:sp>
        <p:nvSpPr>
          <p:cNvPr id="7" name="Slide Number Placeholder 6"/>
          <p:cNvSpPr>
            <a:spLocks noGrp="1"/>
          </p:cNvSpPr>
          <p:nvPr>
            <p:ph type="sldNum" sz="quarter" idx="12"/>
          </p:nvPr>
        </p:nvSpPr>
        <p:spPr>
          <a:xfrm>
            <a:off x="8146839" y="381001"/>
            <a:ext cx="482811" cy="365125"/>
          </a:xfrm>
        </p:spPr>
        <p:txBody>
          <a:bodyPr/>
          <a:lstStyle/>
          <a:p>
            <a:fld id="{68081810-8458-43D9-91CE-F1819FC7481E}" type="slidenum">
              <a:rPr lang="en-US" smtClean="0"/>
              <a:pPr/>
              <a:t>‹#›</a:t>
            </a:fld>
            <a:endParaRPr lang="en-US"/>
          </a:p>
        </p:txBody>
      </p:sp>
      <p:sp>
        <p:nvSpPr>
          <p:cNvPr id="9" name="TextBox 8"/>
          <p:cNvSpPr txBox="1"/>
          <p:nvPr/>
        </p:nvSpPr>
        <p:spPr>
          <a:xfrm>
            <a:off x="357188" y="9334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a:xfrm>
            <a:off x="514350" y="378884"/>
            <a:ext cx="5243619" cy="365125"/>
          </a:xfrm>
        </p:spPr>
        <p:txBody>
          <a:bodyPr/>
          <a:lstStyle/>
          <a:p>
            <a:endParaRPr lang="en-US"/>
          </a:p>
        </p:txBody>
      </p:sp>
      <p:sp>
        <p:nvSpPr>
          <p:cNvPr id="7" name="Slide Number Placeholder 6"/>
          <p:cNvSpPr>
            <a:spLocks noGrp="1"/>
          </p:cNvSpPr>
          <p:nvPr>
            <p:ph type="sldNum" sz="quarter" idx="12"/>
          </p:nvPr>
        </p:nvSpPr>
        <p:spPr>
          <a:xfrm>
            <a:off x="8146839" y="381001"/>
            <a:ext cx="482811" cy="365125"/>
          </a:xfrm>
        </p:spPr>
        <p:txBody>
          <a:bodyPr/>
          <a:lstStyle/>
          <a:p>
            <a:fld id="{68081810-8458-43D9-91CE-F1819FC7481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F4B86D-2724-4002-8871-2FF9BDB92ABD}" type="datetimeFigureOut">
              <a:rPr lang="en-US" smtClean="0"/>
              <a:pPr/>
              <a:t>19-Apr-18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F4B86D-2724-4002-8871-2FF9BDB92ABD}" type="datetimeFigureOut">
              <a:rPr lang="en-US" smtClean="0"/>
              <a:pPr/>
              <a:t>19-Apr-18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a:xfrm>
            <a:off x="514350" y="381001"/>
            <a:ext cx="5243619" cy="365125"/>
          </a:xfrm>
        </p:spPr>
        <p:txBody>
          <a:bodyPr/>
          <a:lstStyle/>
          <a:p>
            <a:endParaRPr lang="en-US"/>
          </a:p>
        </p:txBody>
      </p:sp>
      <p:sp>
        <p:nvSpPr>
          <p:cNvPr id="6" name="Slide Number Placeholder 5"/>
          <p:cNvSpPr>
            <a:spLocks noGrp="1"/>
          </p:cNvSpPr>
          <p:nvPr>
            <p:ph type="sldNum" sz="quarter" idx="12"/>
          </p:nvPr>
        </p:nvSpPr>
        <p:spPr>
          <a:xfrm>
            <a:off x="8146839" y="381001"/>
            <a:ext cx="482811" cy="365125"/>
          </a:xfrm>
        </p:spPr>
        <p:txBody>
          <a:bodyPr/>
          <a:lstStyle/>
          <a:p>
            <a:fld id="{68081810-8458-43D9-91CE-F1819FC748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95400" y="2209800"/>
            <a:ext cx="7162800" cy="1143000"/>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524000" y="3505200"/>
            <a:ext cx="6400800" cy="1066800"/>
          </a:xfrm>
        </p:spPr>
        <p:txBody>
          <a:bodyPr/>
          <a:lstStyle>
            <a:lvl1pPr marL="0" indent="0" algn="ctr">
              <a:buFontTx/>
              <a:buNone/>
              <a:defRPr b="1"/>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fld id="{CAF4B86D-2724-4002-8871-2FF9BDB92ABD}" type="datetimeFigureOut">
              <a:rPr lang="en-US" smtClean="0"/>
              <a:pPr/>
              <a:t>19-Apr-18</a:t>
            </a:fld>
            <a:endParaRPr lang="en-US"/>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286000"/>
            <a:ext cx="37719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2286000"/>
            <a:ext cx="37719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F4B86D-2724-4002-8871-2FF9BDB92ABD}" type="datetimeFigureOut">
              <a:rPr lang="en-US" smtClean="0"/>
              <a:pPr/>
              <a:t>19-Apr-18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295400"/>
            <a:ext cx="192405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1295400"/>
            <a:ext cx="561975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081810-8458-43D9-91CE-F1819FC7481E}"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7" descr="white-curve-bar.png"/>
          <p:cNvPicPr>
            <a:picLocks noChangeAspect="1"/>
          </p:cNvPicPr>
          <p:nvPr/>
        </p:nvPicPr>
        <p:blipFill>
          <a:blip r:embed="rId2"/>
          <a:srcRect/>
          <a:stretch>
            <a:fillRect/>
          </a:stretch>
        </p:blipFill>
        <p:spPr bwMode="auto">
          <a:xfrm>
            <a:off x="0" y="3433763"/>
            <a:ext cx="9144000" cy="1900237"/>
          </a:xfrm>
          <a:prstGeom prst="rect">
            <a:avLst/>
          </a:prstGeom>
          <a:noFill/>
          <a:ln w="9525">
            <a:noFill/>
            <a:miter lim="800000"/>
            <a:headEnd/>
            <a:tailEnd/>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F4B86D-2724-4002-8871-2FF9BDB92ABD}" type="datetimeFigureOut">
              <a:rPr lang="en-US" smtClean="0"/>
              <a:pPr/>
              <a:t>19-Apr-18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3" descr="white rectangle.png"/>
          <p:cNvPicPr>
            <a:picLocks noChangeAspect="1"/>
          </p:cNvPicPr>
          <p:nvPr/>
        </p:nvPicPr>
        <p:blipFill>
          <a:blip r:embed="rId2"/>
          <a:srcRect b="10452"/>
          <a:stretch>
            <a:fillRect/>
          </a:stretch>
        </p:blipFill>
        <p:spPr bwMode="auto">
          <a:xfrm>
            <a:off x="0" y="1300163"/>
            <a:ext cx="9144000" cy="5557837"/>
          </a:xfrm>
          <a:prstGeom prst="rect">
            <a:avLst/>
          </a:prstGeom>
          <a:noFill/>
          <a:ln w="9525">
            <a:noFill/>
            <a:miter lim="800000"/>
            <a:headEnd/>
            <a:tailEnd/>
          </a:ln>
        </p:spPr>
      </p:pic>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a:xfrm>
            <a:off x="1028700" y="4323846"/>
            <a:ext cx="4800600" cy="365125"/>
          </a:xfrm>
        </p:spPr>
        <p:txBody>
          <a:bodyPr/>
          <a:lstStyle/>
          <a:p>
            <a:endParaRPr lang="en-US"/>
          </a:p>
        </p:txBody>
      </p:sp>
      <p:sp>
        <p:nvSpPr>
          <p:cNvPr id="6" name="Slide Number Placeholder 5"/>
          <p:cNvSpPr>
            <a:spLocks noGrp="1"/>
          </p:cNvSpPr>
          <p:nvPr>
            <p:ph type="sldNum" sz="quarter" idx="12"/>
          </p:nvPr>
        </p:nvSpPr>
        <p:spPr>
          <a:xfrm>
            <a:off x="6057900" y="1430867"/>
            <a:ext cx="2057400" cy="365125"/>
          </a:xfrm>
        </p:spPr>
        <p:txBody>
          <a:bodyPr/>
          <a:lstStyle/>
          <a:p>
            <a:fld id="{68081810-8458-43D9-91CE-F1819FC7481E}"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a:xfrm>
            <a:off x="514350" y="381002"/>
            <a:ext cx="5243619" cy="364065"/>
          </a:xfrm>
        </p:spPr>
        <p:txBody>
          <a:bodyPr/>
          <a:lstStyle/>
          <a:p>
            <a:endParaRPr lang="en-US"/>
          </a:p>
        </p:txBody>
      </p:sp>
      <p:sp>
        <p:nvSpPr>
          <p:cNvPr id="6" name="Slide Number Placeholder 5"/>
          <p:cNvSpPr>
            <a:spLocks noGrp="1"/>
          </p:cNvSpPr>
          <p:nvPr>
            <p:ph type="sldNum" sz="quarter" idx="12"/>
          </p:nvPr>
        </p:nvSpPr>
        <p:spPr>
          <a:xfrm>
            <a:off x="8146839" y="381001"/>
            <a:ext cx="482811" cy="365125"/>
          </a:xfrm>
        </p:spPr>
        <p:txBody>
          <a:bodyPr/>
          <a:lstStyle/>
          <a:p>
            <a:fld id="{68081810-8458-43D9-91CE-F1819FC7481E}"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1" y="3132667"/>
            <a:ext cx="3983831"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132667"/>
            <a:ext cx="40005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F4B86D-2724-4002-8871-2FF9BDB92ABD}" type="datetimeFigureOut">
              <a:rPr lang="en-US" smtClean="0"/>
              <a:pPr/>
              <a:t>19-Apr-18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F4B86D-2724-4002-8871-2FF9BDB92ABD}" type="datetimeFigureOut">
              <a:rPr lang="en-US" smtClean="0"/>
              <a:pPr/>
              <a:t>19-Apr-18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4B86D-2724-4002-8871-2FF9BDB92ABD}" type="datetimeFigureOut">
              <a:rPr lang="en-US" smtClean="0"/>
              <a:pPr/>
              <a:t>19-Apr-18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4B86D-2724-4002-8871-2FF9BDB92ABD}" type="datetimeFigureOut">
              <a:rPr lang="en-US" smtClean="0"/>
              <a:pPr/>
              <a:t>19-Apr-18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a:xfrm>
            <a:off x="514350" y="379942"/>
            <a:ext cx="5243619" cy="365125"/>
          </a:xfrm>
        </p:spPr>
        <p:txBody>
          <a:bodyPr/>
          <a:lstStyle/>
          <a:p>
            <a:endParaRPr lang="en-US"/>
          </a:p>
        </p:txBody>
      </p:sp>
      <p:sp>
        <p:nvSpPr>
          <p:cNvPr id="7" name="Slide Number Placeholder 6"/>
          <p:cNvSpPr>
            <a:spLocks noGrp="1"/>
          </p:cNvSpPr>
          <p:nvPr>
            <p:ph type="sldNum" sz="quarter" idx="12"/>
          </p:nvPr>
        </p:nvSpPr>
        <p:spPr>
          <a:xfrm>
            <a:off x="8146839" y="381001"/>
            <a:ext cx="482811" cy="365125"/>
          </a:xfrm>
        </p:spPr>
        <p:txBody>
          <a:bodyPr/>
          <a:lstStyle/>
          <a:p>
            <a:fld id="{68081810-8458-43D9-91CE-F1819FC7481E}"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a:xfrm>
            <a:off x="514350" y="379942"/>
            <a:ext cx="5243619" cy="365125"/>
          </a:xfrm>
        </p:spPr>
        <p:txBody>
          <a:bodyPr/>
          <a:lstStyle/>
          <a:p>
            <a:endParaRPr lang="en-US"/>
          </a:p>
        </p:txBody>
      </p:sp>
      <p:sp>
        <p:nvSpPr>
          <p:cNvPr id="7" name="Slide Number Placeholder 6"/>
          <p:cNvSpPr>
            <a:spLocks noGrp="1"/>
          </p:cNvSpPr>
          <p:nvPr>
            <p:ph type="sldNum" sz="quarter" idx="12"/>
          </p:nvPr>
        </p:nvSpPr>
        <p:spPr>
          <a:xfrm>
            <a:off x="8146839" y="381001"/>
            <a:ext cx="482811" cy="365125"/>
          </a:xfrm>
        </p:spPr>
        <p:txBody>
          <a:bodyPr/>
          <a:lstStyle/>
          <a:p>
            <a:fld id="{68081810-8458-43D9-91CE-F1819FC7481E}" type="slidenum">
              <a:rPr lang="en-US" smtClean="0"/>
              <a:pPr/>
              <a:t>‹#›</a:t>
            </a:fld>
            <a:endParaRPr lang="en-US"/>
          </a:p>
        </p:txBody>
      </p:sp>
      <p:sp>
        <p:nvSpPr>
          <p:cNvPr id="9" name="TextBox 8"/>
          <p:cNvSpPr txBox="1"/>
          <p:nvPr/>
        </p:nvSpPr>
        <p:spPr>
          <a:xfrm>
            <a:off x="357188" y="9334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a:xfrm>
            <a:off x="514350" y="378884"/>
            <a:ext cx="5243619" cy="365125"/>
          </a:xfrm>
        </p:spPr>
        <p:txBody>
          <a:bodyPr/>
          <a:lstStyle/>
          <a:p>
            <a:endParaRPr lang="en-US"/>
          </a:p>
        </p:txBody>
      </p:sp>
      <p:sp>
        <p:nvSpPr>
          <p:cNvPr id="7" name="Slide Number Placeholder 6"/>
          <p:cNvSpPr>
            <a:spLocks noGrp="1"/>
          </p:cNvSpPr>
          <p:nvPr>
            <p:ph type="sldNum" sz="quarter" idx="12"/>
          </p:nvPr>
        </p:nvSpPr>
        <p:spPr>
          <a:xfrm>
            <a:off x="8146839" y="381001"/>
            <a:ext cx="482811" cy="365125"/>
          </a:xfrm>
        </p:spPr>
        <p:txBody>
          <a:bodyPr/>
          <a:lstStyle/>
          <a:p>
            <a:fld id="{68081810-8458-43D9-91CE-F1819FC7481E}"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F4B86D-2724-4002-8871-2FF9BDB92ABD}" type="datetimeFigureOut">
              <a:rPr lang="en-US" smtClean="0"/>
              <a:pPr/>
              <a:t>19-Apr-18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F4B86D-2724-4002-8871-2FF9BDB92ABD}" type="datetimeFigureOut">
              <a:rPr lang="en-US" smtClean="0"/>
              <a:pPr/>
              <a:t>19-Apr-18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a:xfrm>
            <a:off x="514350" y="381001"/>
            <a:ext cx="5243619" cy="365125"/>
          </a:xfrm>
        </p:spPr>
        <p:txBody>
          <a:bodyPr/>
          <a:lstStyle/>
          <a:p>
            <a:endParaRPr lang="en-US"/>
          </a:p>
        </p:txBody>
      </p:sp>
      <p:sp>
        <p:nvSpPr>
          <p:cNvPr id="6" name="Slide Number Placeholder 5"/>
          <p:cNvSpPr>
            <a:spLocks noGrp="1"/>
          </p:cNvSpPr>
          <p:nvPr>
            <p:ph type="sldNum" sz="quarter" idx="12"/>
          </p:nvPr>
        </p:nvSpPr>
        <p:spPr>
          <a:xfrm>
            <a:off x="8146839" y="381001"/>
            <a:ext cx="482811" cy="365125"/>
          </a:xfrm>
        </p:spPr>
        <p:txBody>
          <a:bodyPr/>
          <a:lstStyle/>
          <a:p>
            <a:fld id="{68081810-8458-43D9-91CE-F1819FC748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2733709"/>
            <a:ext cx="6108101"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41510" y="2750337"/>
            <a:ext cx="878916" cy="1356442"/>
          </a:xfrm>
        </p:spPr>
        <p:txBody>
          <a:bodyPr/>
          <a:lstStyle/>
          <a:p>
            <a:fld id="{68081810-8458-43D9-91CE-F1819FC7481E}"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17" name="Rectangle 16"/>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086907"/>
            <a:ext cx="7828359"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939368" y="4087901"/>
            <a:ext cx="1202248" cy="144270"/>
          </a:xfrm>
          <a:prstGeom prst="rect">
            <a:avLst/>
          </a:prstGeom>
        </p:spPr>
      </p:pic>
      <p:sp>
        <p:nvSpPr>
          <p:cNvPr id="9" name="Rectangle 8"/>
          <p:cNvSpPr/>
          <p:nvPr/>
        </p:nvSpPr>
        <p:spPr bwMode="ltGray">
          <a:xfrm>
            <a:off x="-2" y="2726267"/>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69" y="2726267"/>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2869895"/>
            <a:ext cx="7210395"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10242" y="4232172"/>
            <a:ext cx="7210395"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047092" y="2869896"/>
            <a:ext cx="865613" cy="1090789"/>
          </a:xfrm>
        </p:spPr>
        <p:txBody>
          <a:bodyPr/>
          <a:lstStyle/>
          <a:p>
            <a:fld id="{68081810-8458-43D9-91CE-F1819FC7481E}"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10" name="Rectangle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0240" y="2336873"/>
            <a:ext cx="352376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5592" y="2336873"/>
            <a:ext cx="3525044"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12" name="Rectangle 11"/>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0"/>
            <a:ext cx="7210397"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9763" y="2336874"/>
            <a:ext cx="3354245"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242" y="3030009"/>
            <a:ext cx="3523766"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5593" y="3030009"/>
            <a:ext cx="3525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F4B86D-2724-4002-8871-2FF9BDB92ABD}" type="datetimeFigureOut">
              <a:rPr lang="en-US" smtClean="0"/>
              <a:pPr/>
              <a:t>19-Apr-18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8" name="Rectangle 7"/>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F4B86D-2724-4002-8871-2FF9BDB92ABD}" type="datetimeFigureOut">
              <a:rPr lang="en-US" smtClean="0"/>
              <a:pPr/>
              <a:t>19-Apr-18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6" name="Rectangle 5"/>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AF4B86D-2724-4002-8871-2FF9BDB92ABD}" type="datetimeFigureOut">
              <a:rPr lang="en-US" smtClean="0"/>
              <a:pPr/>
              <a:t>19-Apr-18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10" name="Rectangle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4206252"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0241" y="2336873"/>
            <a:ext cx="28425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10" name="Rectangle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3" y="753228"/>
            <a:ext cx="7210393"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1250" y="2336874"/>
            <a:ext cx="406938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0242" y="2336874"/>
            <a:ext cx="2907192"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939370" y="5929622"/>
            <a:ext cx="1202248" cy="144270"/>
          </a:xfrm>
          <a:prstGeom prst="rect">
            <a:avLst/>
          </a:prstGeom>
        </p:spPr>
      </p:pic>
      <p:sp>
        <p:nvSpPr>
          <p:cNvPr id="10" name="Rectangle 9"/>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17"/>
            <a:ext cx="7210394"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0242" y="609598"/>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0239" y="5169584"/>
            <a:ext cx="7210397"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4711310"/>
            <a:ext cx="865613" cy="1090789"/>
          </a:xfrm>
        </p:spPr>
        <p:txBody>
          <a:bodyPr/>
          <a:lstStyle/>
          <a:p>
            <a:fld id="{68081810-8458-43D9-91CE-F1819FC748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81810-8458-43D9-91CE-F1819FC7481E}"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939370" y="5929622"/>
            <a:ext cx="1202248" cy="144270"/>
          </a:xfrm>
          <a:prstGeom prst="rect">
            <a:avLst/>
          </a:prstGeom>
        </p:spPr>
      </p:pic>
      <p:sp>
        <p:nvSpPr>
          <p:cNvPr id="10" name="Rectangle 9"/>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2" y="4711616"/>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4711616"/>
            <a:ext cx="865613" cy="1090789"/>
          </a:xfrm>
        </p:spPr>
        <p:txBody>
          <a:bodyPr/>
          <a:lstStyle/>
          <a:p>
            <a:fld id="{68081810-8458-43D9-91CE-F1819FC7481E}"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7828359"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939370" y="5929622"/>
            <a:ext cx="1202248" cy="144270"/>
          </a:xfrm>
          <a:prstGeom prst="rect">
            <a:avLst/>
          </a:prstGeom>
        </p:spPr>
      </p:pic>
      <p:sp>
        <p:nvSpPr>
          <p:cNvPr id="14" name="Rectangle 13"/>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609599"/>
            <a:ext cx="6539158"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0242" y="4711616"/>
            <a:ext cx="7210394"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4709926"/>
            <a:ext cx="865613" cy="1090789"/>
          </a:xfrm>
        </p:spPr>
        <p:txBody>
          <a:bodyPr/>
          <a:lstStyle/>
          <a:p>
            <a:fld id="{68081810-8458-43D9-91CE-F1819FC7481E}" type="slidenum">
              <a:rPr lang="en-US" smtClean="0"/>
              <a:pPr/>
              <a:t>‹#›</a:t>
            </a:fld>
            <a:endParaRPr lang="en-US"/>
          </a:p>
        </p:txBody>
      </p:sp>
      <p:sp>
        <p:nvSpPr>
          <p:cNvPr id="16" name="TextBox 15"/>
          <p:cNvSpPr txBox="1"/>
          <p:nvPr/>
        </p:nvSpPr>
        <p:spPr>
          <a:xfrm>
            <a:off x="437679" y="74811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7247107" y="30335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7828359"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939370" y="5929622"/>
            <a:ext cx="1202248" cy="144270"/>
          </a:xfrm>
          <a:prstGeom prst="rect">
            <a:avLst/>
          </a:prstGeom>
        </p:spPr>
      </p:pic>
      <p:sp>
        <p:nvSpPr>
          <p:cNvPr id="11" name="Rectangle 10"/>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39" y="4711616"/>
            <a:ext cx="7210397"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0" y="5300150"/>
            <a:ext cx="7210397"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B86D-2724-4002-8871-2FF9BDB92ABD}" type="datetimeFigureOut">
              <a:rPr lang="en-US" smtClean="0"/>
              <a:pPr/>
              <a:t>19-Apr-18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47092" y="4709926"/>
            <a:ext cx="865613" cy="1090789"/>
          </a:xfrm>
        </p:spPr>
        <p:txBody>
          <a:bodyPr/>
          <a:lstStyle/>
          <a:p>
            <a:fld id="{68081810-8458-43D9-91CE-F1819FC7481E}"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16" name="Rectangle 15"/>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7" y="753228"/>
            <a:ext cx="721872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0241" y="3022674"/>
            <a:ext cx="2287277"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959103" y="3022674"/>
            <a:ext cx="229743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418117" y="2336873"/>
            <a:ext cx="23025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418117" y="3022674"/>
            <a:ext cx="2302519"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F4B86D-2724-4002-8871-2FF9BDB92ABD}" type="datetimeFigureOut">
              <a:rPr lang="en-US" smtClean="0"/>
              <a:pPr/>
              <a:t>19-Apr-18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17" name="Rectangle 16"/>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2" y="753228"/>
            <a:ext cx="7210395"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0239" y="4297503"/>
            <a:ext cx="228727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0239"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0239" y="4873765"/>
            <a:ext cx="228727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958088" y="4873764"/>
            <a:ext cx="230047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423009" y="4297503"/>
            <a:ext cx="229762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423008"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422915" y="4873762"/>
            <a:ext cx="2300672"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AF4B86D-2724-4002-8871-2FF9BDB92ABD}" type="datetimeFigureOut">
              <a:rPr lang="en-US" smtClean="0"/>
              <a:pPr/>
              <a:t>19-Apr-18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7828359"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939370" y="1971234"/>
            <a:ext cx="1202248" cy="144270"/>
          </a:xfrm>
          <a:prstGeom prst="rect">
            <a:avLst/>
          </a:prstGeom>
        </p:spPr>
      </p:pic>
      <p:sp>
        <p:nvSpPr>
          <p:cNvPr id="9" name="Rectangle 8"/>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5448782" y="2040420"/>
            <a:ext cx="5106988"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200777" y="5543428"/>
            <a:ext cx="1602997"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3" y="609597"/>
            <a:ext cx="80535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652503"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105344" y="5936188"/>
            <a:ext cx="2057400" cy="365125"/>
          </a:xfrm>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a:xfrm>
            <a:off x="510241" y="5936189"/>
            <a:ext cx="4595104" cy="365125"/>
          </a:xfrm>
        </p:spPr>
        <p:txBody>
          <a:bodyPr/>
          <a:lstStyle/>
          <a:p>
            <a:endParaRPr lang="en-US"/>
          </a:p>
        </p:txBody>
      </p:sp>
      <p:sp>
        <p:nvSpPr>
          <p:cNvPr id="6" name="Slide Number Placeholder 5"/>
          <p:cNvSpPr>
            <a:spLocks noGrp="1"/>
          </p:cNvSpPr>
          <p:nvPr>
            <p:ph type="sldNum" sz="quarter" idx="12"/>
          </p:nvPr>
        </p:nvSpPr>
        <p:spPr>
          <a:xfrm>
            <a:off x="7573163" y="5398634"/>
            <a:ext cx="865613" cy="1090789"/>
          </a:xfrm>
        </p:spPr>
        <p:txBody>
          <a:bodyPr anchor="t"/>
          <a:lstStyle>
            <a:lvl1pPr algn="ctr">
              <a:defRPr/>
            </a:lvl1pPr>
          </a:lstStyle>
          <a:p>
            <a:fld id="{68081810-8458-43D9-91CE-F1819FC7481E}"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4B86D-2724-4002-8871-2FF9BDB92ABD}" type="datetimeFigureOut">
              <a:rPr lang="en-US" smtClean="0"/>
              <a:pPr/>
              <a:t>19-Apr-18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81810-8458-43D9-91CE-F1819FC748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theme" Target="../theme/theme11.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5.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3.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image" Target="../media/image10.pn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8.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AF4B86D-2724-4002-8871-2FF9BDB92ABD}" type="datetimeFigureOut">
              <a:rPr lang="en-US" smtClean="0"/>
              <a:pPr/>
              <a:t>19-Apr-18</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68081810-8458-43D9-91CE-F1819FC7481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AF4B86D-2724-4002-8871-2FF9BDB92ABD}" type="datetimeFigureOut">
              <a:rPr lang="en-US" smtClean="0"/>
              <a:pPr/>
              <a:t>19-Apr-18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8081810-8458-43D9-91CE-F1819FC7481E}"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AF4B86D-2724-4002-8871-2FF9BDB92ABD}" type="datetimeFigureOut">
              <a:rPr lang="en-US" smtClean="0"/>
              <a:pPr/>
              <a:t>19-Apr-18</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8081810-8458-43D9-91CE-F1819FC7481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 id="2147484172" r:id="rId16"/>
    <p:sldLayoutId id="214748417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58763"/>
            <a:ext cx="8382000" cy="1311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676400"/>
            <a:ext cx="8382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819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CAF4B86D-2724-4002-8871-2FF9BDB92ABD}" type="datetimeFigureOut">
              <a:rPr lang="en-US" smtClean="0"/>
              <a:pPr/>
              <a:t>19-Apr-18</a:t>
            </a:fld>
            <a:endParaRPr lang="en-US"/>
          </a:p>
        </p:txBody>
      </p:sp>
      <p:sp>
        <p:nvSpPr>
          <p:cNvPr id="1029" name="Rectangle 5"/>
          <p:cNvSpPr>
            <a:spLocks noGrp="1" noChangeArrowheads="1"/>
          </p:cNvSpPr>
          <p:nvPr>
            <p:ph type="ftr" sz="quarter" idx="3"/>
          </p:nvPr>
        </p:nvSpPr>
        <p:spPr bwMode="auto">
          <a:xfrm>
            <a:off x="43434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467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68081810-8458-43D9-91CE-F1819FC748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email">
            <a:extLst>
              <a:ext uri="{28A0092B-C50C-407E-A947-70E740481C1C}">
                <a14:useLocalDpi xmlns:a14="http://schemas.microsoft.com/office/drawing/2010/main" xmlns=""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F4B86D-2724-4002-8871-2FF9BDB92ABD}" type="datetimeFigureOut">
              <a:rPr lang="en-US" smtClean="0"/>
              <a:pPr/>
              <a:t>19-Apr-18</a:t>
            </a:fld>
            <a:endParaRPr lang="en-US"/>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8081810-8458-43D9-91CE-F1819FC7481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1295400"/>
            <a:ext cx="7696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19200" y="2286000"/>
            <a:ext cx="76962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CAF4B86D-2724-4002-8871-2FF9BDB92ABD}" type="datetimeFigureOut">
              <a:rPr lang="en-US" smtClean="0"/>
              <a:pPr/>
              <a:t>19-Apr-18</a:t>
            </a:fld>
            <a:endParaRPr lang="en-US"/>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68081810-8458-43D9-91CE-F1819FC7481E}"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Lst>
  <p:txStyles>
    <p:title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email">
            <a:extLst>
              <a:ext uri="{28A0092B-C50C-407E-A947-70E740481C1C}">
                <a14:useLocalDpi xmlns:a14="http://schemas.microsoft.com/office/drawing/2010/main" xmlns=""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F4B86D-2724-4002-8871-2FF9BDB92ABD}" type="datetimeFigureOut">
              <a:rPr lang="en-US" smtClean="0"/>
              <a:pPr/>
              <a:t>19-Apr-18</a:t>
            </a:fld>
            <a:endParaRPr lang="en-US"/>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8081810-8458-43D9-91CE-F1819FC7481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 id="2147484059" r:id="rId16"/>
    <p:sldLayoutId id="214748406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10241" y="753228"/>
            <a:ext cx="7210396"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0241" y="2336873"/>
            <a:ext cx="7210396"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663236"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F4B86D-2724-4002-8871-2FF9BDB92ABD}" type="datetimeFigureOut">
              <a:rPr lang="en-US" smtClean="0"/>
              <a:pPr/>
              <a:t>19-Apr-18</a:t>
            </a:fld>
            <a:endParaRPr lang="en-US"/>
          </a:p>
        </p:txBody>
      </p:sp>
      <p:sp>
        <p:nvSpPr>
          <p:cNvPr id="5" name="Footer Placeholder 4"/>
          <p:cNvSpPr>
            <a:spLocks noGrp="1"/>
          </p:cNvSpPr>
          <p:nvPr>
            <p:ph type="ftr" sz="quarter" idx="3"/>
          </p:nvPr>
        </p:nvSpPr>
        <p:spPr>
          <a:xfrm>
            <a:off x="510241" y="5936189"/>
            <a:ext cx="5152995"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47092" y="753228"/>
            <a:ext cx="865613"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8081810-8458-43D9-91CE-F1819FC7481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2" r:id="rId15"/>
    <p:sldLayoutId id="2147484113" r:id="rId16"/>
    <p:sldLayoutId id="2147484114"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F4B86D-2724-4002-8871-2FF9BDB92ABD}" type="datetimeFigureOut">
              <a:rPr lang="en-US" smtClean="0"/>
              <a:pPr/>
              <a:t>19-Apr-18</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fld id="{68081810-8458-43D9-91CE-F1819FC748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AF4B86D-2724-4002-8871-2FF9BDB92ABD}" type="datetimeFigureOut">
              <a:rPr lang="en-US" smtClean="0"/>
              <a:pPr/>
              <a:t>19-Apr-18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8081810-8458-43D9-91CE-F1819FC748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0.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0.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9.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0.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6.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36.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3.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ESTIMATING AND COSTING OF DOMESTIC INSTALLATION</a:t>
            </a:r>
            <a:endParaRPr lang="en-US" dirty="0"/>
          </a:p>
        </p:txBody>
      </p:sp>
      <p:sp>
        <p:nvSpPr>
          <p:cNvPr id="12" name="Content Placeholder 11"/>
          <p:cNvSpPr>
            <a:spLocks noGrp="1"/>
          </p:cNvSpPr>
          <p:nvPr>
            <p:ph idx="1"/>
          </p:nvPr>
        </p:nvSpPr>
        <p:spPr>
          <a:xfrm>
            <a:off x="381000" y="1981200"/>
            <a:ext cx="8229600" cy="4572000"/>
          </a:xfrm>
        </p:spPr>
        <p:txBody>
          <a:bodyPr>
            <a:normAutofit/>
          </a:bodyPr>
          <a:lstStyle/>
          <a:p>
            <a:endParaRPr lang="en-US" dirty="0" smtClean="0"/>
          </a:p>
          <a:p>
            <a:endParaRPr lang="en-US" dirty="0" smtClean="0"/>
          </a:p>
          <a:p>
            <a:endParaRPr lang="en-US" dirty="0" smtClean="0"/>
          </a:p>
          <a:p>
            <a:endParaRPr lang="en-US" dirty="0" smtClean="0"/>
          </a:p>
          <a:p>
            <a:pPr>
              <a:buNone/>
            </a:pPr>
            <a:r>
              <a:rPr lang="en-US" dirty="0" smtClean="0"/>
              <a:t>  </a:t>
            </a:r>
          </a:p>
          <a:p>
            <a:pPr>
              <a:buNone/>
            </a:pPr>
            <a:endParaRPr lang="en-US" dirty="0" smtClean="0"/>
          </a:p>
          <a:p>
            <a:pPr>
              <a:buNone/>
            </a:pPr>
            <a:r>
              <a:rPr lang="en-US" sz="4000" dirty="0" smtClean="0">
                <a:latin typeface="Calisto MT" pitchFamily="18" charset="0"/>
              </a:rPr>
              <a:t>BASIC CONCEPTS AND IE RULES</a:t>
            </a:r>
          </a:p>
        </p:txBody>
      </p:sp>
      <p:sp>
        <p:nvSpPr>
          <p:cNvPr id="11" name="Down Arrow 10"/>
          <p:cNvSpPr/>
          <p:nvPr/>
        </p:nvSpPr>
        <p:spPr>
          <a:xfrm>
            <a:off x="990600" y="2438400"/>
            <a:ext cx="3505200" cy="205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 General rules of domestic wiring.&#10;1. Cut-out on consumerâs premises.&#10;2. Meters, maximum demand indicators and other&#10;app..."/>
          <p:cNvPicPr>
            <a:picLocks noChangeAspect="1" noChangeArrowheads="1"/>
          </p:cNvPicPr>
          <p:nvPr/>
        </p:nvPicPr>
        <p:blipFill>
          <a:blip r:embed="rId3"/>
          <a:srcRect/>
          <a:stretch>
            <a:fillRect/>
          </a:stretch>
        </p:blipFill>
        <p:spPr bwMode="auto">
          <a:xfrm>
            <a:off x="838200" y="762000"/>
            <a:ext cx="7543800" cy="5410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7. Ever line or phase should be protected by suitable&#10;ratings fuse.&#10;8. In metal conduit wiring metal conduit pipe&#10;continuo..."/>
          <p:cNvPicPr>
            <a:picLocks noChangeAspect="1" noChangeArrowheads="1"/>
          </p:cNvPicPr>
          <p:nvPr/>
        </p:nvPicPr>
        <p:blipFill>
          <a:blip r:embed="rId2"/>
          <a:srcRect/>
          <a:stretch>
            <a:fillRect/>
          </a:stretch>
        </p:blipFill>
        <p:spPr bwMode="auto">
          <a:xfrm>
            <a:off x="838200" y="762000"/>
            <a:ext cx="7467600" cy="5410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11. In any light/fan and the number of load points&#10;connected in one sub circuit should be less than&#10;10(ten).&#10;13. In any po..."/>
          <p:cNvPicPr>
            <a:picLocks noChangeAspect="1" noChangeArrowheads="1"/>
          </p:cNvPicPr>
          <p:nvPr/>
        </p:nvPicPr>
        <p:blipFill>
          <a:blip r:embed="rId2"/>
          <a:srcRect/>
          <a:stretch>
            <a:fillRect/>
          </a:stretch>
        </p:blipFill>
        <p:spPr bwMode="auto">
          <a:xfrm>
            <a:off x="990600" y="838200"/>
            <a:ext cx="7239000" cy="5334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5. The earthed terminals of all 3 pin sockets outlets and&#10;plugs should be permanently connected to the earth wire.&#10;.&#10;16. ..."/>
          <p:cNvPicPr>
            <a:picLocks noChangeAspect="1" noChangeArrowheads="1"/>
          </p:cNvPicPr>
          <p:nvPr/>
        </p:nvPicPr>
        <p:blipFill>
          <a:blip r:embed="rId2"/>
          <a:srcRect/>
          <a:stretch>
            <a:fillRect/>
          </a:stretch>
        </p:blipFill>
        <p:spPr bwMode="auto">
          <a:xfrm>
            <a:off x="990600" y="838200"/>
            <a:ext cx="7162800" cy="5410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9. In the domestic wiring earth wire should be of&#10;14 SWG GI for single phase supply and for 3 phase&#10;supply system earth w..."/>
          <p:cNvPicPr>
            <a:picLocks noChangeAspect="1" noChangeArrowheads="1"/>
          </p:cNvPicPr>
          <p:nvPr/>
        </p:nvPicPr>
        <p:blipFill>
          <a:blip r:embed="rId2"/>
          <a:srcRect/>
          <a:stretch>
            <a:fillRect/>
          </a:stretch>
        </p:blipFill>
        <p:spPr bwMode="auto">
          <a:xfrm>
            <a:off x="914400" y="762000"/>
            <a:ext cx="7391400" cy="5334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cover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1295400"/>
          </a:xfrm>
        </p:spPr>
        <p:txBody>
          <a:bodyPr/>
          <a:lstStyle/>
          <a:p>
            <a:r>
              <a:rPr lang="en-US" dirty="0" smtClean="0"/>
              <a:t>Selection of wire</a:t>
            </a:r>
            <a:endParaRPr lang="en-US" dirty="0"/>
          </a:p>
        </p:txBody>
      </p:sp>
      <p:sp>
        <p:nvSpPr>
          <p:cNvPr id="3" name="Content Placeholder 2"/>
          <p:cNvSpPr>
            <a:spLocks noGrp="1"/>
          </p:cNvSpPr>
          <p:nvPr>
            <p:ph idx="1"/>
          </p:nvPr>
        </p:nvSpPr>
        <p:spPr>
          <a:xfrm>
            <a:off x="457200" y="2362200"/>
            <a:ext cx="8229600" cy="4343400"/>
          </a:xfrm>
        </p:spPr>
        <p:txBody>
          <a:bodyPr/>
          <a:lstStyle/>
          <a:p>
            <a:r>
              <a:rPr lang="en-US" sz="2800" dirty="0" smtClean="0"/>
              <a:t>Minimum size of cable or insulated wire for mechanical reasons.</a:t>
            </a:r>
          </a:p>
          <a:p>
            <a:r>
              <a:rPr lang="en-US" sz="2800" dirty="0" smtClean="0"/>
              <a:t>Voltage drop</a:t>
            </a:r>
          </a:p>
          <a:p>
            <a:r>
              <a:rPr lang="en-US" sz="2800" dirty="0" smtClean="0"/>
              <a:t>Current carrying capacity</a:t>
            </a:r>
          </a:p>
          <a:p>
            <a:r>
              <a:rPr lang="en-US" sz="2800" dirty="0" smtClean="0"/>
              <a:t>Type of insulation used i.e. VIR, PVC, TRS etc.</a:t>
            </a:r>
          </a:p>
          <a:p>
            <a:r>
              <a:rPr lang="en-US" sz="2800" dirty="0" smtClean="0"/>
              <a:t>Grade i.e. 250 volts, 500 volts, 660 volts grade etc.</a:t>
            </a:r>
            <a:endParaRPr lang="en-US" sz="2800" dirty="0"/>
          </a:p>
        </p:txBody>
      </p:sp>
    </p:spTree>
  </p:cSld>
  <p:clrMapOvr>
    <a:masterClrMapping/>
  </p:clrMapOvr>
  <p:transition spd="med">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1143000"/>
          </a:xfrm>
        </p:spPr>
        <p:txBody>
          <a:bodyPr/>
          <a:lstStyle/>
          <a:p>
            <a:r>
              <a:rPr lang="en-US" dirty="0" smtClean="0"/>
              <a:t>Electrical wiring code</a:t>
            </a:r>
            <a:endParaRPr lang="en-US" dirty="0"/>
          </a:p>
        </p:txBody>
      </p:sp>
      <p:sp>
        <p:nvSpPr>
          <p:cNvPr id="3" name="Content Placeholder 2"/>
          <p:cNvSpPr>
            <a:spLocks noGrp="1"/>
          </p:cNvSpPr>
          <p:nvPr>
            <p:ph idx="1"/>
          </p:nvPr>
        </p:nvSpPr>
        <p:spPr>
          <a:xfrm>
            <a:off x="609600" y="2209800"/>
            <a:ext cx="8229600" cy="4419600"/>
          </a:xfrm>
        </p:spPr>
        <p:txBody>
          <a:bodyPr>
            <a:normAutofit fontScale="92500" lnSpcReduction="10000"/>
          </a:bodyPr>
          <a:lstStyle/>
          <a:p>
            <a:r>
              <a:rPr lang="en-US" sz="2800" dirty="0" smtClean="0"/>
              <a:t>PVC insulated </a:t>
            </a:r>
            <a:r>
              <a:rPr lang="en-US" sz="2800" dirty="0" err="1" smtClean="0"/>
              <a:t>Aluminium</a:t>
            </a:r>
            <a:r>
              <a:rPr lang="en-US" sz="2800" dirty="0" smtClean="0"/>
              <a:t> conductor wire</a:t>
            </a:r>
          </a:p>
          <a:p>
            <a:pPr marL="578358" indent="-514350">
              <a:buAutoNum type="alphaLcParenBoth"/>
            </a:pPr>
            <a:r>
              <a:rPr lang="en-US" sz="2800" dirty="0" smtClean="0"/>
              <a:t>OF size 1.5mm^2 or 1/1.40mm diameter </a:t>
            </a:r>
          </a:p>
          <a:p>
            <a:pPr marL="578358" indent="-514350">
              <a:buNone/>
            </a:pPr>
            <a:r>
              <a:rPr lang="en-US" sz="2800" dirty="0" smtClean="0"/>
              <a:t> used for wiring light/fan/5amp. socket points.</a:t>
            </a:r>
          </a:p>
          <a:p>
            <a:pPr marL="578358" indent="-514350">
              <a:buNone/>
            </a:pPr>
            <a:endParaRPr lang="en-US" sz="2800" dirty="0" smtClean="0"/>
          </a:p>
          <a:p>
            <a:pPr marL="578358" indent="-514350">
              <a:buNone/>
            </a:pPr>
            <a:r>
              <a:rPr lang="en-US" sz="2800" dirty="0" smtClean="0"/>
              <a:t>(b) OF size 4mm^2 or 1/2.24mm diameter</a:t>
            </a:r>
          </a:p>
          <a:p>
            <a:pPr marL="578358" indent="-514350">
              <a:buNone/>
            </a:pPr>
            <a:r>
              <a:rPr lang="en-US" sz="2800" dirty="0" smtClean="0"/>
              <a:t>used to wire 15 amp socket points.</a:t>
            </a:r>
          </a:p>
          <a:p>
            <a:pPr marL="578358" indent="-514350">
              <a:buNone/>
            </a:pPr>
            <a:endParaRPr lang="en-US" sz="2800" dirty="0" smtClean="0"/>
          </a:p>
          <a:p>
            <a:pPr marL="578358" indent="-514350">
              <a:buNone/>
            </a:pPr>
            <a:r>
              <a:rPr lang="en-US" sz="2800" dirty="0" smtClean="0"/>
              <a:t>(c) OF size 6mm^2 or 1/2.80 diameter used to wire 15 amp socket points to be used for  geysers ,electric oven or other heavy loads.</a:t>
            </a:r>
          </a:p>
        </p:txBody>
      </p:sp>
    </p:spTree>
  </p:cSld>
  <p:clrMapOvr>
    <a:masterClrMapping/>
  </p:clrMapOvr>
  <p:transition spd="med">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WIRING AND ITS TYPES&#10;Points to be considered for selection of wiring:&#10;Initial cost : It should be economical.&#10;Durability :..."/>
          <p:cNvPicPr>
            <a:picLocks noChangeAspect="1" noChangeArrowheads="1"/>
          </p:cNvPicPr>
          <p:nvPr/>
        </p:nvPicPr>
        <p:blipFill>
          <a:blip r:embed="rId2"/>
          <a:srcRect/>
          <a:stretch>
            <a:fillRect/>
          </a:stretch>
        </p:blipFill>
        <p:spPr bwMode="auto">
          <a:xfrm>
            <a:off x="990600" y="533400"/>
            <a:ext cx="7239000" cy="5562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Types&#10;of&#10;wire&#10;V.I.R.&#10;wire&#10;C.T.S./&#10;T.R.S.&#10;WIRE&#10;Weathe&#10;r proof&#10;wire&#10;Lead&#10;covered&#10;wire&#10;MICC&#10;wire&#10;PVC&#10;wire&#10;HARS10203@GMAIL.COM&#10; "/>
          <p:cNvPicPr>
            <a:picLocks noChangeAspect="1" noChangeArrowheads="1"/>
          </p:cNvPicPr>
          <p:nvPr/>
        </p:nvPicPr>
        <p:blipFill>
          <a:blip r:embed="rId2"/>
          <a:srcRect/>
          <a:stretch>
            <a:fillRect/>
          </a:stretch>
        </p:blipFill>
        <p:spPr bwMode="auto">
          <a:xfrm>
            <a:off x="990600" y="685800"/>
            <a:ext cx="7086600" cy="5257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Sequence to be carried out for estimate.</a:t>
            </a:r>
            <a:endParaRPr lang="en-US" dirty="0"/>
          </a:p>
        </p:txBody>
      </p:sp>
      <p:sp>
        <p:nvSpPr>
          <p:cNvPr id="3" name="Content Placeholder 2"/>
          <p:cNvSpPr>
            <a:spLocks noGrp="1"/>
          </p:cNvSpPr>
          <p:nvPr>
            <p:ph idx="1"/>
          </p:nvPr>
        </p:nvSpPr>
        <p:spPr/>
        <p:txBody>
          <a:bodyPr>
            <a:normAutofit/>
          </a:bodyPr>
          <a:lstStyle/>
          <a:p>
            <a:r>
              <a:rPr lang="en-US" dirty="0" smtClean="0"/>
              <a:t>Drawing the installation plan.</a:t>
            </a:r>
          </a:p>
          <a:p>
            <a:r>
              <a:rPr lang="en-US" dirty="0" smtClean="0"/>
              <a:t>Calculation 0f total load in Amp.</a:t>
            </a:r>
          </a:p>
          <a:p>
            <a:r>
              <a:rPr lang="en-US" dirty="0" smtClean="0"/>
              <a:t>Selection and rating of main switch &amp; sub main switch</a:t>
            </a:r>
          </a:p>
          <a:p>
            <a:r>
              <a:rPr lang="en-US" dirty="0" smtClean="0"/>
              <a:t>Selection &amp; rating of main distribution board .</a:t>
            </a:r>
          </a:p>
          <a:p>
            <a:r>
              <a:rPr lang="en-US" dirty="0" smtClean="0"/>
              <a:t>Calculation for the length of conduit pipe.</a:t>
            </a:r>
          </a:p>
          <a:p>
            <a:r>
              <a:rPr lang="en-US" dirty="0" smtClean="0"/>
              <a:t>Calculation for the length of phase and neutral wire.</a:t>
            </a:r>
          </a:p>
          <a:p>
            <a:r>
              <a:rPr lang="en-US" dirty="0" smtClean="0"/>
              <a:t>Calculation for the length of earth wire.</a:t>
            </a:r>
          </a:p>
          <a:p>
            <a:r>
              <a:rPr lang="en-US" dirty="0" smtClean="0"/>
              <a:t>Preparing the material table.</a:t>
            </a:r>
            <a:endParaRPr lang="en-US" dirty="0"/>
          </a:p>
        </p:txBody>
      </p:sp>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ntroduction:&#10;â¢ Wiring is electric circuit.&#10;â¢ Wiring is systematic laying of wires for the&#10;smooth flowing of electricity c..."/>
          <p:cNvPicPr>
            <a:picLocks noChangeAspect="1" noChangeArrowheads="1"/>
          </p:cNvPicPr>
          <p:nvPr/>
        </p:nvPicPr>
        <p:blipFill>
          <a:blip r:embed="rId2"/>
          <a:srcRect/>
          <a:stretch>
            <a:fillRect/>
          </a:stretch>
        </p:blipFill>
        <p:spPr bwMode="auto">
          <a:xfrm>
            <a:off x="838200" y="685800"/>
            <a:ext cx="7543800" cy="554934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ingle line diagram of electrical&#10;Installation&#10;HARS10203@GMAIL.COM&#10; "/>
          <p:cNvPicPr>
            <a:picLocks noChangeAspect="1" noChangeArrowheads="1"/>
          </p:cNvPicPr>
          <p:nvPr/>
        </p:nvPicPr>
        <p:blipFill>
          <a:blip r:embed="rId2"/>
          <a:srcRect/>
          <a:stretch>
            <a:fillRect/>
          </a:stretch>
        </p:blipFill>
        <p:spPr bwMode="auto">
          <a:xfrm>
            <a:off x="228600" y="304800"/>
            <a:ext cx="6324600" cy="3048000"/>
          </a:xfrm>
          <a:prstGeom prst="rect">
            <a:avLst/>
          </a:prstGeom>
          <a:ln w="228600" cap="sq" cmpd="thickThin">
            <a:solidFill>
              <a:srgbClr val="000000"/>
            </a:solidFill>
            <a:prstDash val="solid"/>
            <a:miter lim="800000"/>
          </a:ln>
          <a:effectLst>
            <a:innerShdw blurRad="76200">
              <a:srgbClr val="000000"/>
            </a:innerShdw>
          </a:effectLst>
        </p:spPr>
      </p:pic>
      <p:pic>
        <p:nvPicPr>
          <p:cNvPr id="1026" name="Picture 2"/>
          <p:cNvPicPr>
            <a:picLocks noChangeAspect="1" noChangeArrowheads="1"/>
          </p:cNvPicPr>
          <p:nvPr/>
        </p:nvPicPr>
        <p:blipFill>
          <a:blip r:embed="rId3"/>
          <a:srcRect/>
          <a:stretch>
            <a:fillRect/>
          </a:stretch>
        </p:blipFill>
        <p:spPr bwMode="auto">
          <a:xfrm>
            <a:off x="4648200" y="3810000"/>
            <a:ext cx="4318000" cy="2794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comb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28600" y="3505200"/>
            <a:ext cx="4495800" cy="2971800"/>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p:cNvPicPr>
            <a:picLocks noChangeAspect="1" noChangeArrowheads="1"/>
          </p:cNvPicPr>
          <p:nvPr/>
        </p:nvPicPr>
        <p:blipFill>
          <a:blip r:embed="rId3"/>
          <a:srcRect/>
          <a:stretch>
            <a:fillRect/>
          </a:stretch>
        </p:blipFill>
        <p:spPr bwMode="auto">
          <a:xfrm>
            <a:off x="152400" y="228600"/>
            <a:ext cx="3581400" cy="2667000"/>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noChangeArrowheads="1"/>
          </p:cNvPicPr>
          <p:nvPr/>
        </p:nvPicPr>
        <p:blipFill>
          <a:blip r:embed="rId4" cstate="email"/>
          <a:srcRect/>
          <a:stretch>
            <a:fillRect/>
          </a:stretch>
        </p:blipFill>
        <p:spPr bwMode="auto">
          <a:xfrm>
            <a:off x="4953000" y="228600"/>
            <a:ext cx="3931920" cy="2743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OF LOAD</a:t>
            </a:r>
            <a:endParaRPr lang="en-US" dirty="0"/>
          </a:p>
        </p:txBody>
      </p:sp>
      <p:sp>
        <p:nvSpPr>
          <p:cNvPr id="3" name="Content Placeholder 2"/>
          <p:cNvSpPr>
            <a:spLocks noGrp="1"/>
          </p:cNvSpPr>
          <p:nvPr>
            <p:ph idx="1"/>
          </p:nvPr>
        </p:nvSpPr>
        <p:spPr>
          <a:xfrm>
            <a:off x="152400" y="2057400"/>
            <a:ext cx="8763000" cy="4648200"/>
          </a:xfrm>
        </p:spPr>
        <p:txBody>
          <a:bodyPr/>
          <a:lstStyle/>
          <a:p>
            <a:r>
              <a:rPr lang="en-US" dirty="0" smtClean="0"/>
              <a:t>Tube point -  1x40 = 40 watt </a:t>
            </a:r>
          </a:p>
          <a:p>
            <a:r>
              <a:rPr lang="en-US" dirty="0" smtClean="0"/>
              <a:t>Lamp point – 1x100 = 100 watt</a:t>
            </a:r>
          </a:p>
          <a:p>
            <a:r>
              <a:rPr lang="en-US" dirty="0" smtClean="0"/>
              <a:t>Fan point -    1x 60 =  60 watt</a:t>
            </a:r>
          </a:p>
          <a:p>
            <a:r>
              <a:rPr lang="en-US" dirty="0" smtClean="0"/>
              <a:t>5 amp socket – 1x100= 100 watt</a:t>
            </a:r>
          </a:p>
          <a:p>
            <a:pPr>
              <a:buNone/>
            </a:pPr>
            <a:r>
              <a:rPr lang="en-US" dirty="0" smtClean="0"/>
              <a:t>Total load in amperes = 300/230 = 1.3 A</a:t>
            </a:r>
          </a:p>
          <a:p>
            <a:pPr>
              <a:buNone/>
            </a:pPr>
            <a:endParaRPr lang="en-US" dirty="0" smtClean="0"/>
          </a:p>
          <a:p>
            <a:pPr>
              <a:buNone/>
            </a:pPr>
            <a:r>
              <a:rPr lang="en-US" dirty="0" smtClean="0"/>
              <a:t>Selection of main switch – Here a D.P.I.C Main switch </a:t>
            </a:r>
            <a:r>
              <a:rPr lang="en-US" smtClean="0"/>
              <a:t>of 5.Amp</a:t>
            </a:r>
            <a:endParaRPr lang="en-US" dirty="0" smtClean="0"/>
          </a:p>
          <a:p>
            <a:pPr>
              <a:buNone/>
            </a:pPr>
            <a:r>
              <a:rPr lang="en-US" dirty="0" smtClean="0"/>
              <a:t>Rating 250 volt grade is selected. </a:t>
            </a:r>
            <a:endParaRPr lang="en-US" dirty="0"/>
          </a:p>
        </p:txBody>
      </p:sp>
    </p:spTree>
  </p:cSld>
  <p:clrMapOvr>
    <a:masterClrMapping/>
  </p:clrMapOvr>
  <p:transition spd="med">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6447501" cy="1219200"/>
          </a:xfrm>
        </p:spPr>
        <p:txBody>
          <a:bodyPr>
            <a:normAutofit/>
          </a:bodyPr>
          <a:lstStyle/>
          <a:p>
            <a:r>
              <a:rPr smtClean="0"/>
              <a:t>ASSUME</a:t>
            </a:r>
            <a:endParaRPr lang="en-US" dirty="0" smtClean="0"/>
          </a:p>
        </p:txBody>
      </p:sp>
      <p:sp>
        <p:nvSpPr>
          <p:cNvPr id="3" name="Content Placeholder 2"/>
          <p:cNvSpPr>
            <a:spLocks noGrp="1"/>
          </p:cNvSpPr>
          <p:nvPr>
            <p:ph idx="1"/>
          </p:nvPr>
        </p:nvSpPr>
        <p:spPr>
          <a:xfrm>
            <a:off x="304801" y="2438400"/>
            <a:ext cx="8610600" cy="4114800"/>
          </a:xfrm>
        </p:spPr>
        <p:txBody>
          <a:bodyPr>
            <a:normAutofit/>
          </a:bodyPr>
          <a:lstStyle/>
          <a:p>
            <a:r>
              <a:rPr lang="en-US" dirty="0" smtClean="0"/>
              <a:t>Total height from floor to ceiling = 3.5 </a:t>
            </a:r>
            <a:r>
              <a:rPr lang="en-US" dirty="0" err="1" smtClean="0"/>
              <a:t>mt</a:t>
            </a:r>
            <a:r>
              <a:rPr lang="en-US" dirty="0" smtClean="0"/>
              <a:t>.</a:t>
            </a:r>
          </a:p>
          <a:p>
            <a:r>
              <a:rPr lang="en-US" dirty="0" smtClean="0"/>
              <a:t>Height of horizontal run from floor = 3.0 </a:t>
            </a:r>
            <a:r>
              <a:rPr lang="en-US" dirty="0" err="1" smtClean="0"/>
              <a:t>mt</a:t>
            </a:r>
            <a:r>
              <a:rPr lang="en-US" dirty="0" smtClean="0"/>
              <a:t>.</a:t>
            </a:r>
          </a:p>
          <a:p>
            <a:r>
              <a:rPr lang="en-US" dirty="0" smtClean="0"/>
              <a:t>Height of switch board from floor = 1.5 </a:t>
            </a:r>
            <a:r>
              <a:rPr lang="en-US" dirty="0" err="1" smtClean="0"/>
              <a:t>mt</a:t>
            </a:r>
            <a:r>
              <a:rPr lang="en-US" dirty="0" smtClean="0"/>
              <a:t>.</a:t>
            </a:r>
          </a:p>
          <a:p>
            <a:r>
              <a:rPr lang="en-US" dirty="0" smtClean="0"/>
              <a:t>Light and tube points from ceiling = 0.5 </a:t>
            </a:r>
            <a:r>
              <a:rPr lang="en-US" dirty="0" err="1" smtClean="0"/>
              <a:t>mt</a:t>
            </a:r>
            <a:r>
              <a:rPr lang="en-US" dirty="0" smtClean="0"/>
              <a:t>.</a:t>
            </a:r>
          </a:p>
          <a:p>
            <a:r>
              <a:rPr lang="en-US" dirty="0" smtClean="0"/>
              <a:t>HR = Horizontal run </a:t>
            </a:r>
            <a:r>
              <a:rPr lang="en-US" dirty="0" err="1" smtClean="0"/>
              <a:t>i.e</a:t>
            </a:r>
            <a:r>
              <a:rPr lang="en-US" dirty="0" smtClean="0"/>
              <a:t> conduit running parallel  to floor half </a:t>
            </a:r>
            <a:r>
              <a:rPr lang="en-US" dirty="0" err="1" smtClean="0"/>
              <a:t>metre</a:t>
            </a:r>
            <a:r>
              <a:rPr lang="en-US" dirty="0" smtClean="0"/>
              <a:t> below ceiling.</a:t>
            </a:r>
          </a:p>
          <a:p>
            <a:r>
              <a:rPr lang="en-US" dirty="0" smtClean="0"/>
              <a:t> VR= Vertical run </a:t>
            </a:r>
            <a:r>
              <a:rPr lang="en-US" dirty="0" err="1" smtClean="0"/>
              <a:t>i.e</a:t>
            </a:r>
            <a:r>
              <a:rPr lang="en-US" dirty="0" smtClean="0"/>
              <a:t> wires or conduit running between switch board and HR.</a:t>
            </a:r>
          </a:p>
          <a:p>
            <a:pPr>
              <a:buNone/>
            </a:pPr>
            <a:r>
              <a:rPr lang="en-US" dirty="0" smtClean="0"/>
              <a:t> </a:t>
            </a:r>
            <a:endParaRPr lang="en-US" dirty="0"/>
          </a:p>
        </p:txBody>
      </p:sp>
    </p:spTree>
  </p:cSld>
  <p:clrMapOvr>
    <a:masterClrMapping/>
  </p:clrMapOvr>
  <p:transition spd="med">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CALCULATION FOR LENGTH OF CONDUIT PIPE OF 20mm diameter</a:t>
            </a:r>
            <a:endParaRPr lang="en-US" dirty="0"/>
          </a:p>
        </p:txBody>
      </p:sp>
      <p:sp>
        <p:nvSpPr>
          <p:cNvPr id="3" name="Content Placeholder 2"/>
          <p:cNvSpPr>
            <a:spLocks noGrp="1"/>
          </p:cNvSpPr>
          <p:nvPr>
            <p:ph idx="1"/>
          </p:nvPr>
        </p:nvSpPr>
        <p:spPr>
          <a:xfrm>
            <a:off x="152400" y="2057400"/>
            <a:ext cx="8663940" cy="4572000"/>
          </a:xfrm>
        </p:spPr>
        <p:txBody>
          <a:bodyPr>
            <a:normAutofit/>
          </a:bodyPr>
          <a:lstStyle/>
          <a:p>
            <a:r>
              <a:rPr lang="en-US" dirty="0" smtClean="0"/>
              <a:t>From SB to HR = 1.5 </a:t>
            </a:r>
            <a:r>
              <a:rPr lang="en-US" dirty="0" err="1" smtClean="0"/>
              <a:t>mt</a:t>
            </a:r>
            <a:r>
              <a:rPr lang="en-US" dirty="0" smtClean="0"/>
              <a:t>.</a:t>
            </a:r>
          </a:p>
          <a:p>
            <a:r>
              <a:rPr lang="en-US" dirty="0" smtClean="0"/>
              <a:t>From  entry of circuit into room </a:t>
            </a:r>
            <a:r>
              <a:rPr lang="en-US" dirty="0" err="1" smtClean="0"/>
              <a:t>i.e</a:t>
            </a:r>
            <a:r>
              <a:rPr lang="en-US" dirty="0" smtClean="0"/>
              <a:t> along H.R </a:t>
            </a:r>
            <a:r>
              <a:rPr lang="en-US" dirty="0" err="1" smtClean="0"/>
              <a:t>upto</a:t>
            </a:r>
            <a:r>
              <a:rPr lang="en-US" dirty="0" smtClean="0"/>
              <a:t> middle </a:t>
            </a:r>
          </a:p>
          <a:p>
            <a:pPr>
              <a:buNone/>
            </a:pPr>
            <a:r>
              <a:rPr lang="en-US" dirty="0" smtClean="0"/>
              <a:t>   of room = 2.0 + 0.5 = 2.5 </a:t>
            </a:r>
            <a:r>
              <a:rPr lang="en-US" dirty="0" err="1" smtClean="0"/>
              <a:t>mt</a:t>
            </a:r>
            <a:r>
              <a:rPr lang="en-US" dirty="0" smtClean="0"/>
              <a:t>.</a:t>
            </a:r>
          </a:p>
          <a:p>
            <a:r>
              <a:rPr lang="en-US" dirty="0" smtClean="0"/>
              <a:t>From  H.R to Lamp point = 0.5(Rise) + 4.0 + 0.5(drop)</a:t>
            </a:r>
          </a:p>
          <a:p>
            <a:pPr>
              <a:buNone/>
            </a:pPr>
            <a:r>
              <a:rPr lang="en-US" dirty="0" smtClean="0"/>
              <a:t>   = 5.0 </a:t>
            </a:r>
            <a:r>
              <a:rPr lang="en-US" dirty="0" err="1" smtClean="0"/>
              <a:t>mt</a:t>
            </a:r>
            <a:r>
              <a:rPr lang="en-US" dirty="0" smtClean="0"/>
              <a:t>.</a:t>
            </a:r>
          </a:p>
          <a:p>
            <a:r>
              <a:rPr lang="en-US" dirty="0" smtClean="0"/>
              <a:t>From fan to tube point = 2.5 + 0.5(drop) = 3.0 </a:t>
            </a:r>
            <a:r>
              <a:rPr lang="en-US" dirty="0" err="1" smtClean="0"/>
              <a:t>mt</a:t>
            </a:r>
            <a:r>
              <a:rPr lang="en-US" dirty="0" smtClean="0"/>
              <a:t>.</a:t>
            </a:r>
          </a:p>
          <a:p>
            <a:r>
              <a:rPr lang="en-US" dirty="0" smtClean="0"/>
              <a:t>Total length of conduit pipe = 12mts.</a:t>
            </a:r>
          </a:p>
          <a:p>
            <a:r>
              <a:rPr lang="en-US" dirty="0" smtClean="0"/>
              <a:t>Taking 10% wastage = 1.2 </a:t>
            </a:r>
            <a:r>
              <a:rPr lang="en-US" dirty="0" err="1" smtClean="0"/>
              <a:t>mt</a:t>
            </a:r>
            <a:r>
              <a:rPr lang="en-US" dirty="0" smtClean="0"/>
              <a:t>.</a:t>
            </a:r>
          </a:p>
          <a:p>
            <a:r>
              <a:rPr lang="en-US" dirty="0" smtClean="0"/>
              <a:t>Total length of conduit pipe required for wiring the room </a:t>
            </a:r>
          </a:p>
          <a:p>
            <a:pPr>
              <a:buNone/>
            </a:pPr>
            <a:r>
              <a:rPr lang="en-US" dirty="0" smtClean="0"/>
              <a:t>   = 13.2 </a:t>
            </a:r>
            <a:r>
              <a:rPr lang="en-US" dirty="0" err="1" smtClean="0"/>
              <a:t>mt</a:t>
            </a:r>
            <a:r>
              <a:rPr lang="en-US" dirty="0" smtClean="0"/>
              <a:t>. say 13.0 </a:t>
            </a:r>
            <a:r>
              <a:rPr lang="en-US" dirty="0" err="1" smtClean="0"/>
              <a:t>mt</a:t>
            </a:r>
            <a:r>
              <a:rPr lang="en-US" dirty="0" smtClean="0"/>
              <a:t>.</a:t>
            </a:r>
          </a:p>
          <a:p>
            <a:endParaRPr lang="en-US" dirty="0" smtClean="0"/>
          </a:p>
          <a:p>
            <a:endParaRPr lang="en-US" dirty="0" smtClean="0"/>
          </a:p>
          <a:p>
            <a:pPr>
              <a:buNone/>
            </a:pPr>
            <a:endParaRPr lang="en-US" dirty="0" smtClean="0"/>
          </a:p>
          <a:p>
            <a:pPr>
              <a:buNone/>
            </a:pPr>
            <a:endParaRPr lang="en-US" dirty="0" smtClean="0"/>
          </a:p>
          <a:p>
            <a:endParaRPr lang="en-US" sz="2800" dirty="0"/>
          </a:p>
        </p:txBody>
      </p:sp>
    </p:spTree>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CALCULATIONS FOR LENGTH OF PHASE WIRE </a:t>
            </a:r>
            <a:endParaRPr lang="en-US" dirty="0"/>
          </a:p>
        </p:txBody>
      </p:sp>
      <p:sp>
        <p:nvSpPr>
          <p:cNvPr id="3" name="Content Placeholder 2"/>
          <p:cNvSpPr>
            <a:spLocks noGrp="1"/>
          </p:cNvSpPr>
          <p:nvPr>
            <p:ph idx="1"/>
          </p:nvPr>
        </p:nvSpPr>
        <p:spPr>
          <a:xfrm>
            <a:off x="152400" y="2133600"/>
            <a:ext cx="8839199" cy="4495800"/>
          </a:xfrm>
        </p:spPr>
        <p:txBody>
          <a:bodyPr/>
          <a:lstStyle/>
          <a:p>
            <a:r>
              <a:rPr lang="en-US" dirty="0" smtClean="0"/>
              <a:t>From point of entry of circuit into room </a:t>
            </a:r>
            <a:r>
              <a:rPr lang="en-US" dirty="0" err="1" smtClean="0"/>
              <a:t>upto</a:t>
            </a:r>
            <a:r>
              <a:rPr lang="en-US" dirty="0" smtClean="0"/>
              <a:t> SB = 2.0(H.R) +</a:t>
            </a:r>
          </a:p>
          <a:p>
            <a:pPr>
              <a:buNone/>
            </a:pPr>
            <a:r>
              <a:rPr lang="en-US" dirty="0" smtClean="0"/>
              <a:t>   1.5 (H.R) = 3.5 </a:t>
            </a:r>
            <a:r>
              <a:rPr lang="en-US" dirty="0" err="1" smtClean="0"/>
              <a:t>mt</a:t>
            </a:r>
            <a:r>
              <a:rPr lang="en-US" dirty="0" smtClean="0"/>
              <a:t>.</a:t>
            </a:r>
          </a:p>
          <a:p>
            <a:r>
              <a:rPr lang="en-US" dirty="0" smtClean="0"/>
              <a:t>From  SB </a:t>
            </a:r>
            <a:r>
              <a:rPr lang="en-US" dirty="0" err="1" smtClean="0"/>
              <a:t>upto</a:t>
            </a:r>
            <a:r>
              <a:rPr lang="en-US" dirty="0" smtClean="0"/>
              <a:t> fan = 1.5(V.R) + 0.5(H.R) + 0.5(rise) + 2.0 along  ceiling  </a:t>
            </a:r>
            <a:r>
              <a:rPr lang="en-US" dirty="0" err="1" smtClean="0"/>
              <a:t>upto</a:t>
            </a:r>
            <a:r>
              <a:rPr lang="en-US" dirty="0" smtClean="0"/>
              <a:t> fan = 4.5 </a:t>
            </a:r>
            <a:r>
              <a:rPr lang="en-US" dirty="0" err="1" smtClean="0"/>
              <a:t>mt</a:t>
            </a:r>
            <a:r>
              <a:rPr lang="en-US" dirty="0" smtClean="0"/>
              <a:t>.</a:t>
            </a:r>
          </a:p>
          <a:p>
            <a:r>
              <a:rPr lang="en-US" dirty="0" smtClean="0"/>
              <a:t>From SB to lamp = 4.5 </a:t>
            </a:r>
            <a:r>
              <a:rPr lang="en-US" dirty="0" err="1" smtClean="0"/>
              <a:t>mt</a:t>
            </a:r>
            <a:r>
              <a:rPr lang="en-US" dirty="0" smtClean="0"/>
              <a:t> (</a:t>
            </a:r>
            <a:r>
              <a:rPr lang="en-US" dirty="0" err="1" smtClean="0"/>
              <a:t>upto</a:t>
            </a:r>
            <a:r>
              <a:rPr lang="en-US" dirty="0" smtClean="0"/>
              <a:t> fan) + 2.0 + 0.5(drop) </a:t>
            </a:r>
          </a:p>
          <a:p>
            <a:pPr>
              <a:buNone/>
            </a:pPr>
            <a:r>
              <a:rPr lang="en-US" dirty="0" smtClean="0"/>
              <a:t>  = 7.0 </a:t>
            </a:r>
            <a:r>
              <a:rPr lang="en-US" dirty="0" err="1" smtClean="0"/>
              <a:t>mt</a:t>
            </a:r>
            <a:r>
              <a:rPr lang="en-US" dirty="0" smtClean="0"/>
              <a:t>.</a:t>
            </a:r>
          </a:p>
          <a:p>
            <a:r>
              <a:rPr lang="en-US" dirty="0" smtClean="0"/>
              <a:t>From SB to tube point = 4.5 </a:t>
            </a:r>
            <a:r>
              <a:rPr lang="en-US" dirty="0" err="1" smtClean="0"/>
              <a:t>upto</a:t>
            </a:r>
            <a:r>
              <a:rPr lang="en-US" dirty="0" smtClean="0"/>
              <a:t> fan + 2.5 </a:t>
            </a:r>
            <a:r>
              <a:rPr lang="en-US" dirty="0" err="1" smtClean="0"/>
              <a:t>upto</a:t>
            </a:r>
            <a:r>
              <a:rPr lang="en-US" dirty="0" smtClean="0"/>
              <a:t> ceiling + 0.5(drop) = 7.5 </a:t>
            </a:r>
            <a:r>
              <a:rPr lang="en-US" dirty="0" err="1" smtClean="0"/>
              <a:t>mt</a:t>
            </a:r>
            <a:r>
              <a:rPr lang="en-US" dirty="0" smtClean="0"/>
              <a:t>.</a:t>
            </a:r>
          </a:p>
          <a:p>
            <a:r>
              <a:rPr lang="en-US" dirty="0" smtClean="0"/>
              <a:t>Total length of phase wire  = 22.5 </a:t>
            </a:r>
            <a:r>
              <a:rPr lang="en-US" dirty="0" err="1" smtClean="0"/>
              <a:t>mts</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ransition spd="med">
    <p:strip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41" y="685800"/>
            <a:ext cx="7210396" cy="1143000"/>
          </a:xfrm>
        </p:spPr>
        <p:txBody>
          <a:bodyPr>
            <a:normAutofit/>
          </a:bodyPr>
          <a:lstStyle/>
          <a:p>
            <a:r>
              <a:rPr lang="en-US" dirty="0" smtClean="0"/>
              <a:t>CALCULATION FOR LENGTH OF NEUTRAL WIRE</a:t>
            </a:r>
            <a:endParaRPr lang="en-US" dirty="0"/>
          </a:p>
        </p:txBody>
      </p:sp>
      <p:sp>
        <p:nvSpPr>
          <p:cNvPr id="3" name="Content Placeholder 2"/>
          <p:cNvSpPr>
            <a:spLocks noGrp="1"/>
          </p:cNvSpPr>
          <p:nvPr>
            <p:ph idx="1"/>
          </p:nvPr>
        </p:nvSpPr>
        <p:spPr>
          <a:xfrm>
            <a:off x="228600" y="2133600"/>
            <a:ext cx="8610599" cy="4572000"/>
          </a:xfrm>
        </p:spPr>
        <p:txBody>
          <a:bodyPr>
            <a:normAutofit/>
          </a:bodyPr>
          <a:lstStyle/>
          <a:p>
            <a:r>
              <a:rPr lang="en-US" dirty="0" smtClean="0"/>
              <a:t>From point of entry of circuit into room </a:t>
            </a:r>
            <a:r>
              <a:rPr lang="en-US" dirty="0" err="1" smtClean="0"/>
              <a:t>upto</a:t>
            </a:r>
            <a:r>
              <a:rPr lang="en-US" dirty="0" smtClean="0"/>
              <a:t> switch board </a:t>
            </a:r>
          </a:p>
          <a:p>
            <a:pPr>
              <a:buNone/>
            </a:pPr>
            <a:r>
              <a:rPr lang="en-US" dirty="0" smtClean="0"/>
              <a:t>   = 2.0 along H.R + 1.5(V.R) = 3.5 </a:t>
            </a:r>
            <a:r>
              <a:rPr lang="en-US" dirty="0" err="1" smtClean="0"/>
              <a:t>mt</a:t>
            </a:r>
            <a:r>
              <a:rPr lang="en-US" dirty="0" smtClean="0"/>
              <a:t>.</a:t>
            </a:r>
          </a:p>
          <a:p>
            <a:r>
              <a:rPr lang="en-US" dirty="0" smtClean="0"/>
              <a:t>From SB to fan = 1.5 + 0.5 + 0.5(rise) + 2.0 along ceiling</a:t>
            </a:r>
          </a:p>
          <a:p>
            <a:pPr>
              <a:buNone/>
            </a:pPr>
            <a:r>
              <a:rPr lang="en-US" dirty="0" smtClean="0"/>
              <a:t>  = 4.5 </a:t>
            </a:r>
            <a:r>
              <a:rPr lang="en-US" dirty="0" err="1" smtClean="0"/>
              <a:t>mt</a:t>
            </a:r>
            <a:r>
              <a:rPr lang="en-US" dirty="0" smtClean="0"/>
              <a:t>.</a:t>
            </a:r>
          </a:p>
          <a:p>
            <a:r>
              <a:rPr lang="en-US" dirty="0" smtClean="0"/>
              <a:t>From fan to lamp point = 2.0(along ceiling) + 0.5(drop) </a:t>
            </a:r>
          </a:p>
          <a:p>
            <a:pPr>
              <a:buNone/>
            </a:pPr>
            <a:r>
              <a:rPr lang="en-US" dirty="0" smtClean="0"/>
              <a:t>   = 2.5 </a:t>
            </a:r>
            <a:r>
              <a:rPr lang="en-US" dirty="0" err="1" smtClean="0"/>
              <a:t>mt</a:t>
            </a:r>
            <a:r>
              <a:rPr lang="en-US" dirty="0" smtClean="0"/>
              <a:t>.</a:t>
            </a:r>
          </a:p>
          <a:p>
            <a:r>
              <a:rPr lang="en-US" dirty="0" smtClean="0"/>
              <a:t>From fan to tube point = 2.5 + 0.5 (</a:t>
            </a:r>
            <a:r>
              <a:rPr lang="en-US" dirty="0" err="1" smtClean="0"/>
              <a:t>upto</a:t>
            </a:r>
            <a:r>
              <a:rPr lang="en-US" dirty="0" smtClean="0"/>
              <a:t> tube point)</a:t>
            </a:r>
          </a:p>
          <a:p>
            <a:pPr>
              <a:buNone/>
            </a:pPr>
            <a:r>
              <a:rPr lang="en-US" dirty="0" smtClean="0"/>
              <a:t>   = 3.0 </a:t>
            </a:r>
            <a:r>
              <a:rPr lang="en-US" dirty="0" err="1" smtClean="0"/>
              <a:t>mt</a:t>
            </a:r>
            <a:r>
              <a:rPr lang="en-US" dirty="0" smtClean="0"/>
              <a:t>.</a:t>
            </a:r>
          </a:p>
          <a:p>
            <a:r>
              <a:rPr lang="en-US" dirty="0" smtClean="0"/>
              <a:t>Total length of neutral wire = 13.5 </a:t>
            </a:r>
            <a:r>
              <a:rPr lang="en-US" dirty="0" err="1" smtClean="0"/>
              <a:t>mts</a:t>
            </a:r>
            <a:r>
              <a:rPr lang="en-US" dirty="0" smtClean="0"/>
              <a:t>.</a:t>
            </a:r>
          </a:p>
          <a:p>
            <a:pPr>
              <a:buNone/>
            </a:pPr>
            <a:endParaRPr lang="en-US" dirty="0" smtClean="0"/>
          </a:p>
          <a:p>
            <a:endParaRPr lang="en-US" dirty="0" smtClean="0"/>
          </a:p>
          <a:p>
            <a:endParaRPr lang="en-US" dirty="0" smtClean="0"/>
          </a:p>
        </p:txBody>
      </p:sp>
    </p:spTree>
  </p:cSld>
  <p:clrMapOvr>
    <a:masterClrMapping/>
  </p:clrMapOvr>
  <p:transition spd="med">
    <p:whee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LENGTH OF WIRE </a:t>
            </a:r>
            <a:endParaRPr lang="en-US" dirty="0"/>
          </a:p>
        </p:txBody>
      </p:sp>
      <p:sp>
        <p:nvSpPr>
          <p:cNvPr id="3" name="Content Placeholder 2"/>
          <p:cNvSpPr>
            <a:spLocks noGrp="1"/>
          </p:cNvSpPr>
          <p:nvPr>
            <p:ph idx="1"/>
          </p:nvPr>
        </p:nvSpPr>
        <p:spPr>
          <a:xfrm>
            <a:off x="510241" y="2336872"/>
            <a:ext cx="7210396" cy="4216327"/>
          </a:xfrm>
        </p:spPr>
        <p:txBody>
          <a:bodyPr/>
          <a:lstStyle/>
          <a:p>
            <a:r>
              <a:rPr lang="en-US" dirty="0" smtClean="0"/>
              <a:t>Total length of wire required for wiring the room</a:t>
            </a:r>
          </a:p>
          <a:p>
            <a:pPr>
              <a:buNone/>
            </a:pPr>
            <a:r>
              <a:rPr lang="en-US" dirty="0" smtClean="0"/>
              <a:t>   (phase + neutral) = 22.5 </a:t>
            </a:r>
            <a:r>
              <a:rPr lang="en-US" dirty="0" err="1" smtClean="0"/>
              <a:t>mt</a:t>
            </a:r>
            <a:r>
              <a:rPr lang="en-US" dirty="0" smtClean="0"/>
              <a:t>. + 13.5 </a:t>
            </a:r>
            <a:r>
              <a:rPr lang="en-US" dirty="0" err="1" smtClean="0"/>
              <a:t>mt</a:t>
            </a:r>
            <a:r>
              <a:rPr lang="en-US" dirty="0" smtClean="0"/>
              <a:t>. = 36 </a:t>
            </a:r>
            <a:r>
              <a:rPr lang="en-US" dirty="0" err="1" smtClean="0"/>
              <a:t>mts</a:t>
            </a:r>
            <a:r>
              <a:rPr lang="en-US" dirty="0" smtClean="0"/>
              <a:t>.</a:t>
            </a:r>
          </a:p>
          <a:p>
            <a:endParaRPr lang="en-US" dirty="0" smtClean="0"/>
          </a:p>
          <a:p>
            <a:r>
              <a:rPr lang="en-US" dirty="0" smtClean="0"/>
              <a:t>Allowing 15% extra for wastage and connections </a:t>
            </a:r>
          </a:p>
          <a:p>
            <a:pPr>
              <a:buNone/>
            </a:pPr>
            <a:r>
              <a:rPr lang="en-US" dirty="0" smtClean="0"/>
              <a:t>   = 5.4 </a:t>
            </a:r>
            <a:r>
              <a:rPr lang="en-US" dirty="0" err="1" smtClean="0"/>
              <a:t>mt</a:t>
            </a:r>
            <a:endParaRPr lang="en-US" dirty="0" smtClean="0"/>
          </a:p>
          <a:p>
            <a:pPr>
              <a:buNone/>
            </a:pPr>
            <a:endParaRPr lang="en-US" dirty="0" smtClean="0"/>
          </a:p>
          <a:p>
            <a:r>
              <a:rPr lang="en-US" dirty="0" smtClean="0"/>
              <a:t>Total wire required for wiring the room = 36.0 + 5.4 = 41.4 </a:t>
            </a:r>
            <a:r>
              <a:rPr lang="en-US" dirty="0" err="1" smtClean="0"/>
              <a:t>mts</a:t>
            </a:r>
            <a:r>
              <a:rPr lang="en-US" dirty="0" smtClean="0"/>
              <a:t>. say 41 </a:t>
            </a:r>
            <a:r>
              <a:rPr lang="en-US" dirty="0" err="1" smtClean="0"/>
              <a:t>mts</a:t>
            </a:r>
            <a:r>
              <a:rPr lang="en-US" dirty="0" smtClean="0"/>
              <a:t>.</a:t>
            </a:r>
            <a:endParaRPr lang="en-US" dirty="0"/>
          </a:p>
        </p:txBody>
      </p:sp>
    </p:spTree>
  </p:cSld>
  <p:clrMapOvr>
    <a:masterClrMapping/>
  </p:clrMapOvr>
  <p:transition spd="med">
    <p:strips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FOR LENGTH OF EARTH WIRE </a:t>
            </a:r>
            <a:endParaRPr lang="en-US" dirty="0"/>
          </a:p>
        </p:txBody>
      </p:sp>
      <p:sp>
        <p:nvSpPr>
          <p:cNvPr id="3" name="Content Placeholder 2"/>
          <p:cNvSpPr>
            <a:spLocks noGrp="1"/>
          </p:cNvSpPr>
          <p:nvPr>
            <p:ph idx="1"/>
          </p:nvPr>
        </p:nvSpPr>
        <p:spPr/>
        <p:txBody>
          <a:bodyPr/>
          <a:lstStyle/>
          <a:p>
            <a:r>
              <a:rPr lang="en-US" dirty="0" smtClean="0"/>
              <a:t>The earth terminal of the socket outlet is solidly connected to the switch board with a 14 SWG, earth wire through an </a:t>
            </a:r>
            <a:r>
              <a:rPr lang="en-US" dirty="0" err="1" smtClean="0"/>
              <a:t>earthing</a:t>
            </a:r>
            <a:r>
              <a:rPr lang="en-US" dirty="0" smtClean="0"/>
              <a:t> thimble.</a:t>
            </a:r>
          </a:p>
          <a:p>
            <a:endParaRPr lang="en-US" dirty="0" smtClean="0"/>
          </a:p>
          <a:p>
            <a:r>
              <a:rPr lang="en-US" dirty="0" smtClean="0"/>
              <a:t>Earth wire of 14 SWG (Say 0.25 </a:t>
            </a:r>
            <a:r>
              <a:rPr lang="en-US" dirty="0" err="1" smtClean="0"/>
              <a:t>mt</a:t>
            </a:r>
            <a:r>
              <a:rPr lang="en-US" dirty="0" smtClean="0"/>
              <a:t>) will serve the purpose.</a:t>
            </a:r>
          </a:p>
          <a:p>
            <a:pPr>
              <a:buNone/>
            </a:pPr>
            <a:endParaRPr lang="en-US" dirty="0" smtClean="0"/>
          </a:p>
        </p:txBody>
      </p:sp>
    </p:spTree>
  </p:cSld>
  <p:clrMapOvr>
    <a:masterClrMapping/>
  </p:clrMapOvr>
  <p:transition spd="med">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152401"/>
            <a:ext cx="7765321" cy="685799"/>
          </a:xfrm>
        </p:spPr>
        <p:txBody>
          <a:bodyPr>
            <a:normAutofit fontScale="90000"/>
          </a:bodyPr>
          <a:lstStyle/>
          <a:p>
            <a:r>
              <a:rPr lang="en-US" dirty="0" smtClean="0"/>
              <a:t>LIST OF MATERIALS</a:t>
            </a:r>
            <a:endParaRPr lang="en-US" dirty="0"/>
          </a:p>
        </p:txBody>
      </p:sp>
      <p:sp>
        <p:nvSpPr>
          <p:cNvPr id="3" name="Content Placeholder 2"/>
          <p:cNvSpPr>
            <a:spLocks noGrp="1"/>
          </p:cNvSpPr>
          <p:nvPr>
            <p:ph idx="1"/>
          </p:nvPr>
        </p:nvSpPr>
        <p:spPr>
          <a:xfrm>
            <a:off x="304800" y="990600"/>
            <a:ext cx="8534400" cy="5867400"/>
          </a:xfrm>
        </p:spPr>
        <p:txBody>
          <a:bodyPr>
            <a:normAutofit fontScale="92500" lnSpcReduction="20000"/>
          </a:bodyPr>
          <a:lstStyle/>
          <a:p>
            <a:r>
              <a:rPr lang="en-US" sz="2800" dirty="0" smtClean="0"/>
              <a:t>Conduit pipe 20mm dia.  Qty -13 </a:t>
            </a:r>
            <a:r>
              <a:rPr lang="en-US" sz="2800" dirty="0" err="1" smtClean="0"/>
              <a:t>mt</a:t>
            </a:r>
            <a:r>
              <a:rPr lang="en-US" sz="2800" dirty="0" smtClean="0"/>
              <a:t>.   </a:t>
            </a:r>
          </a:p>
          <a:p>
            <a:r>
              <a:rPr lang="en-US" sz="2800" dirty="0" smtClean="0"/>
              <a:t>PVC insulated, </a:t>
            </a:r>
            <a:r>
              <a:rPr lang="en-US" sz="2800" dirty="0" err="1" smtClean="0"/>
              <a:t>aluminium</a:t>
            </a:r>
            <a:r>
              <a:rPr lang="en-US" sz="2800" dirty="0" smtClean="0"/>
              <a:t> conductor, single core 250 volt grade of size 1.5mm^2 or 1/1.40 mm dia. Qty- 41mt.</a:t>
            </a:r>
          </a:p>
          <a:p>
            <a:r>
              <a:rPr lang="en-US" sz="2800" dirty="0" smtClean="0"/>
              <a:t>Earth wire 14 S.W.G GI. Qty - 0.25 </a:t>
            </a:r>
            <a:r>
              <a:rPr lang="en-US" sz="2800" dirty="0" err="1" smtClean="0"/>
              <a:t>mt</a:t>
            </a:r>
            <a:r>
              <a:rPr lang="en-US" sz="2800" dirty="0" smtClean="0"/>
              <a:t>.</a:t>
            </a:r>
          </a:p>
          <a:p>
            <a:r>
              <a:rPr lang="en-US" sz="2800" dirty="0" smtClean="0"/>
              <a:t>Iron clad, concealed type, switch boards, with </a:t>
            </a:r>
            <a:r>
              <a:rPr lang="en-US" sz="2800" dirty="0" err="1" smtClean="0"/>
              <a:t>bakelite</a:t>
            </a:r>
            <a:r>
              <a:rPr lang="en-US" sz="2800" dirty="0" smtClean="0"/>
              <a:t> sheets 20cm x 25cm. Qty – 1 No.</a:t>
            </a:r>
          </a:p>
          <a:p>
            <a:r>
              <a:rPr lang="en-US" sz="2800" dirty="0" smtClean="0"/>
              <a:t>Conduit pipe accessories for 20mm </a:t>
            </a:r>
            <a:r>
              <a:rPr lang="en-US" sz="2800" dirty="0" err="1" smtClean="0"/>
              <a:t>dia</a:t>
            </a:r>
            <a:r>
              <a:rPr lang="en-US" sz="2800" dirty="0" smtClean="0"/>
              <a:t> conduit</a:t>
            </a:r>
          </a:p>
          <a:p>
            <a:pPr>
              <a:buNone/>
            </a:pPr>
            <a:r>
              <a:rPr lang="en-US" sz="2800" dirty="0" smtClean="0"/>
              <a:t>     1 way junction box. Qty - 2 Nos.</a:t>
            </a:r>
          </a:p>
          <a:p>
            <a:pPr>
              <a:buNone/>
            </a:pPr>
            <a:r>
              <a:rPr lang="en-US" sz="2800" dirty="0" smtClean="0"/>
              <a:t>     2 way junction box. Qty – 1 No.</a:t>
            </a:r>
          </a:p>
          <a:p>
            <a:pPr>
              <a:buNone/>
            </a:pPr>
            <a:r>
              <a:rPr lang="en-US" sz="2800" dirty="0" smtClean="0"/>
              <a:t>     3 way junction box.  Qty – 2 Nos.</a:t>
            </a:r>
          </a:p>
          <a:p>
            <a:pPr>
              <a:buNone/>
            </a:pPr>
            <a:r>
              <a:rPr lang="en-US" sz="2800" dirty="0" smtClean="0"/>
              <a:t>     Conduit bends. Qty – 3 Nos.</a:t>
            </a:r>
          </a:p>
          <a:p>
            <a:pPr>
              <a:buNone/>
            </a:pPr>
            <a:r>
              <a:rPr lang="en-US" sz="2800" dirty="0" smtClean="0"/>
              <a:t>   Conduit nuts hexagonal to fix conduit with SB . Qty – 8 Nos.</a:t>
            </a:r>
          </a:p>
          <a:p>
            <a:pPr>
              <a:buNone/>
            </a:pPr>
            <a:r>
              <a:rPr lang="en-US" sz="2800" dirty="0" smtClean="0"/>
              <a:t>   Conduit sockets to connect two pieces of conduit. Qty – 8Nos.     </a:t>
            </a:r>
          </a:p>
          <a:p>
            <a:pPr>
              <a:buNone/>
            </a:pPr>
            <a:r>
              <a:rPr lang="en-US" sz="2800" dirty="0" smtClean="0"/>
              <a:t>     </a:t>
            </a:r>
            <a:endParaRPr lang="en-US" sz="2800" dirty="0"/>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ARS10203@GMAIL.COM&#10;WIRING DOMESTIC&#10;WIRING&#10;INDUSTRIAL&#10;WIRING&#10; "/>
          <p:cNvPicPr>
            <a:picLocks noChangeAspect="1" noChangeArrowheads="1"/>
          </p:cNvPicPr>
          <p:nvPr/>
        </p:nvPicPr>
        <p:blipFill>
          <a:blip r:embed="rId2"/>
          <a:srcRect/>
          <a:stretch>
            <a:fillRect/>
          </a:stretch>
        </p:blipFill>
        <p:spPr bwMode="auto">
          <a:xfrm>
            <a:off x="914400" y="685800"/>
            <a:ext cx="7307562" cy="54864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LIST OF MATERIALS</a:t>
            </a:r>
            <a:endParaRPr lang="en-US" dirty="0"/>
          </a:p>
        </p:txBody>
      </p:sp>
      <p:sp>
        <p:nvSpPr>
          <p:cNvPr id="3" name="Content Placeholder 2"/>
          <p:cNvSpPr>
            <a:spLocks noGrp="1"/>
          </p:cNvSpPr>
          <p:nvPr>
            <p:ph idx="1"/>
          </p:nvPr>
        </p:nvSpPr>
        <p:spPr>
          <a:xfrm>
            <a:off x="457200" y="762000"/>
            <a:ext cx="8229600" cy="5943600"/>
          </a:xfrm>
        </p:spPr>
        <p:txBody>
          <a:bodyPr>
            <a:normAutofit fontScale="85000" lnSpcReduction="20000"/>
          </a:bodyPr>
          <a:lstStyle/>
          <a:p>
            <a:r>
              <a:rPr lang="en-US" sz="2800" dirty="0" smtClean="0"/>
              <a:t>Switch, 5 amp rating. Qty – 4 Nos.</a:t>
            </a:r>
          </a:p>
          <a:p>
            <a:r>
              <a:rPr lang="en-US" sz="2800" dirty="0" smtClean="0"/>
              <a:t>Socket , 5 amp rating . Qty – 1 No.</a:t>
            </a:r>
          </a:p>
          <a:p>
            <a:r>
              <a:rPr lang="en-US" sz="2800" dirty="0" smtClean="0"/>
              <a:t>Ceiling roses, 2 – plate, </a:t>
            </a:r>
            <a:r>
              <a:rPr lang="en-US" sz="2800" dirty="0" err="1" smtClean="0"/>
              <a:t>bakelte</a:t>
            </a:r>
            <a:r>
              <a:rPr lang="en-US" sz="2800" dirty="0" smtClean="0"/>
              <a:t>. Qty – 2 Nos.</a:t>
            </a:r>
          </a:p>
          <a:p>
            <a:r>
              <a:rPr lang="en-US" sz="2800" dirty="0" smtClean="0"/>
              <a:t>Junction box covers. Qty – 2 N0s.</a:t>
            </a:r>
          </a:p>
          <a:p>
            <a:r>
              <a:rPr lang="en-US" sz="2800" dirty="0" smtClean="0"/>
              <a:t>Lamp brass bracket with holder. Qty – 1 No.</a:t>
            </a:r>
          </a:p>
          <a:p>
            <a:r>
              <a:rPr lang="en-US" sz="2800" dirty="0" err="1" smtClean="0"/>
              <a:t>Earthing</a:t>
            </a:r>
            <a:r>
              <a:rPr lang="en-US" sz="2800" dirty="0" smtClean="0"/>
              <a:t> thimbles. Qty – 1 No.</a:t>
            </a:r>
          </a:p>
          <a:p>
            <a:r>
              <a:rPr lang="en-US" sz="2800" dirty="0" smtClean="0"/>
              <a:t>Hexagonal headed bolt and nut 6 mm dia. 25mm long for fixing </a:t>
            </a:r>
            <a:r>
              <a:rPr lang="en-US" sz="2800" dirty="0" err="1" smtClean="0"/>
              <a:t>earthing</a:t>
            </a:r>
            <a:r>
              <a:rPr lang="en-US" sz="2800" dirty="0" smtClean="0"/>
              <a:t> thimbles with switch board </a:t>
            </a:r>
          </a:p>
          <a:p>
            <a:pPr>
              <a:buNone/>
            </a:pPr>
            <a:r>
              <a:rPr lang="en-US" sz="2800" dirty="0" smtClean="0"/>
              <a:t>     Qty- 1 No.</a:t>
            </a:r>
          </a:p>
          <a:p>
            <a:r>
              <a:rPr lang="en-US" sz="2800" dirty="0" err="1" smtClean="0"/>
              <a:t>Labour</a:t>
            </a:r>
            <a:r>
              <a:rPr lang="en-US" sz="2800" dirty="0" smtClean="0"/>
              <a:t> charges @ 20.00 per point for 4 points</a:t>
            </a:r>
          </a:p>
          <a:p>
            <a:r>
              <a:rPr lang="en-US" sz="2800" dirty="0" smtClean="0"/>
              <a:t>Miscellaneous expenses @ 10% of total cost.</a:t>
            </a:r>
          </a:p>
          <a:p>
            <a:pPr>
              <a:buNone/>
            </a:pPr>
            <a:r>
              <a:rPr lang="en-US" sz="2800" dirty="0" smtClean="0"/>
              <a:t> (including supervision charges)</a:t>
            </a:r>
          </a:p>
          <a:p>
            <a:pPr>
              <a:buNone/>
            </a:pPr>
            <a:r>
              <a:rPr lang="en-US" sz="3500" dirty="0" smtClean="0"/>
              <a:t>Apply the suitable rates for the materials and the calculate the -</a:t>
            </a:r>
          </a:p>
          <a:p>
            <a:r>
              <a:rPr lang="en-US" sz="2800" dirty="0" smtClean="0"/>
              <a:t>Total cost of wiring  Rs________</a:t>
            </a:r>
          </a:p>
          <a:p>
            <a:pPr>
              <a:buNone/>
            </a:pPr>
            <a:endParaRPr lang="en-US" sz="2800" dirty="0" smtClean="0"/>
          </a:p>
          <a:p>
            <a:endParaRPr lang="en-US" sz="2800" dirty="0" smtClean="0"/>
          </a:p>
          <a:p>
            <a:endParaRPr lang="en-US" sz="2800" dirty="0" smtClean="0"/>
          </a:p>
          <a:p>
            <a:endParaRPr lang="en-US" sz="2800" dirty="0"/>
          </a:p>
        </p:txBody>
      </p:sp>
    </p:spTree>
  </p:cSld>
  <p:clrMapOvr>
    <a:masterClrMapping/>
  </p:clrMapOvr>
  <p:transition spd="med">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hank you"/>
          <p:cNvPicPr>
            <a:picLocks noChangeAspect="1" noChangeArrowheads="1"/>
          </p:cNvPicPr>
          <p:nvPr/>
        </p:nvPicPr>
        <p:blipFill>
          <a:blip r:embed="rId2"/>
          <a:srcRect/>
          <a:stretch>
            <a:fillRect/>
          </a:stretch>
        </p:blipFill>
        <p:spPr bwMode="auto">
          <a:xfrm>
            <a:off x="304800" y="304800"/>
            <a:ext cx="8610600" cy="6172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DOMESTIC INSTALLATIONS </a:t>
            </a:r>
            <a:endParaRPr lang="en-US" dirty="0"/>
          </a:p>
        </p:txBody>
      </p:sp>
      <p:sp>
        <p:nvSpPr>
          <p:cNvPr id="5" name="Content Placeholder 4"/>
          <p:cNvSpPr>
            <a:spLocks noGrp="1"/>
          </p:cNvSpPr>
          <p:nvPr>
            <p:ph idx="1"/>
          </p:nvPr>
        </p:nvSpPr>
        <p:spPr>
          <a:xfrm>
            <a:off x="457200" y="2133600"/>
            <a:ext cx="8229600" cy="4495800"/>
          </a:xfrm>
        </p:spPr>
        <p:txBody>
          <a:bodyPr>
            <a:normAutofit/>
          </a:bodyPr>
          <a:lstStyle/>
          <a:p>
            <a:pPr>
              <a:buNone/>
            </a:pPr>
            <a:r>
              <a:rPr lang="en-US" dirty="0" smtClean="0"/>
              <a:t>Electrical installations is used for both</a:t>
            </a:r>
          </a:p>
          <a:p>
            <a:pPr>
              <a:buNone/>
            </a:pPr>
            <a:r>
              <a:rPr lang="en-US" dirty="0" smtClean="0"/>
              <a:t>Industrial and non industrial buildings.</a:t>
            </a:r>
          </a:p>
          <a:p>
            <a:pPr marL="578358" indent="-514350">
              <a:buAutoNum type="alphaLcParenBoth"/>
            </a:pPr>
            <a:r>
              <a:rPr lang="en-US" dirty="0" smtClean="0"/>
              <a:t>Electrical networks in industrial buildings serve the purpose of distributing the required power to the consuming points where it is used for multitude of purposes in the industry.</a:t>
            </a:r>
          </a:p>
          <a:p>
            <a:pPr marL="578358" indent="-514350">
              <a:buAutoNum type="alphaLcParenBoth"/>
            </a:pPr>
            <a:endParaRPr lang="en-US" dirty="0" smtClean="0"/>
          </a:p>
          <a:p>
            <a:pPr marL="578358" indent="-514350">
              <a:buNone/>
            </a:pPr>
            <a:r>
              <a:rPr lang="en-US" dirty="0" smtClean="0"/>
              <a:t>(b) Non industrial buildings include domestic dwellings ,</a:t>
            </a:r>
            <a:r>
              <a:rPr lang="en-US" dirty="0" err="1" smtClean="0"/>
              <a:t>office,buildings</a:t>
            </a:r>
            <a:r>
              <a:rPr lang="en-US" dirty="0" smtClean="0"/>
              <a:t>,</a:t>
            </a:r>
          </a:p>
          <a:p>
            <a:pPr marL="578358" indent="-514350">
              <a:buNone/>
            </a:pPr>
            <a:r>
              <a:rPr lang="en-US" dirty="0" smtClean="0"/>
              <a:t>     shopping and commercial </a:t>
            </a:r>
            <a:r>
              <a:rPr lang="en-US" dirty="0" err="1" smtClean="0"/>
              <a:t>centres</a:t>
            </a:r>
            <a:r>
              <a:rPr lang="en-US" dirty="0" smtClean="0"/>
              <a:t> institutions, medical establishments, hotels and sports buildings etc.</a:t>
            </a:r>
          </a:p>
        </p:txBody>
      </p:sp>
    </p:spTree>
  </p:cSld>
  <p:clrMapOvr>
    <a:masterClrMapping/>
  </p:clrMapOvr>
  <p:transition spd="med">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WIRING ACCESSORIES</a:t>
            </a:r>
            <a:endParaRPr lang="en-US" dirty="0"/>
          </a:p>
        </p:txBody>
      </p:sp>
      <p:sp>
        <p:nvSpPr>
          <p:cNvPr id="3" name="Content Placeholder 2"/>
          <p:cNvSpPr>
            <a:spLocks noGrp="1"/>
          </p:cNvSpPr>
          <p:nvPr>
            <p:ph idx="1"/>
          </p:nvPr>
        </p:nvSpPr>
        <p:spPr>
          <a:xfrm>
            <a:off x="152400" y="2057400"/>
            <a:ext cx="8762999" cy="4800599"/>
          </a:xfrm>
        </p:spPr>
        <p:txBody>
          <a:bodyPr>
            <a:normAutofit fontScale="85000" lnSpcReduction="20000"/>
          </a:bodyPr>
          <a:lstStyle/>
          <a:p>
            <a:r>
              <a:rPr lang="en-US" dirty="0" smtClean="0"/>
              <a:t>Fuse (Re-</a:t>
            </a:r>
            <a:r>
              <a:rPr lang="en-US" dirty="0" err="1" smtClean="0"/>
              <a:t>wirable</a:t>
            </a:r>
            <a:r>
              <a:rPr lang="en-US" dirty="0" smtClean="0"/>
              <a:t> fuse, MCB, etc)</a:t>
            </a:r>
          </a:p>
          <a:p>
            <a:r>
              <a:rPr lang="en-US" dirty="0" smtClean="0"/>
              <a:t>Sockets &amp; switches</a:t>
            </a:r>
          </a:p>
          <a:p>
            <a:r>
              <a:rPr lang="en-US" dirty="0" smtClean="0"/>
              <a:t>Weatherproof cables </a:t>
            </a:r>
          </a:p>
          <a:p>
            <a:r>
              <a:rPr lang="en-US" dirty="0" smtClean="0"/>
              <a:t>Ceiling rose </a:t>
            </a:r>
          </a:p>
          <a:p>
            <a:r>
              <a:rPr lang="en-US" dirty="0" smtClean="0"/>
              <a:t>Ceiling plate</a:t>
            </a:r>
          </a:p>
          <a:p>
            <a:r>
              <a:rPr lang="en-US" dirty="0" smtClean="0"/>
              <a:t>Pendant holder </a:t>
            </a:r>
          </a:p>
          <a:p>
            <a:r>
              <a:rPr lang="en-US" dirty="0" err="1" smtClean="0"/>
              <a:t>Earthing</a:t>
            </a:r>
            <a:r>
              <a:rPr lang="en-US" dirty="0" smtClean="0"/>
              <a:t> thimbles</a:t>
            </a:r>
          </a:p>
          <a:p>
            <a:r>
              <a:rPr lang="en-US" dirty="0" smtClean="0"/>
              <a:t>Combination switch plates</a:t>
            </a:r>
          </a:p>
          <a:p>
            <a:r>
              <a:rPr lang="en-US" dirty="0" smtClean="0"/>
              <a:t>Junction boxes</a:t>
            </a:r>
          </a:p>
          <a:p>
            <a:r>
              <a:rPr lang="en-US" dirty="0" smtClean="0"/>
              <a:t>Hand tools</a:t>
            </a:r>
          </a:p>
          <a:p>
            <a:r>
              <a:rPr lang="en-US" dirty="0" smtClean="0"/>
              <a:t>PVC casing &amp; </a:t>
            </a:r>
            <a:r>
              <a:rPr lang="en-US" dirty="0" err="1" smtClean="0"/>
              <a:t>caping</a:t>
            </a:r>
            <a:endParaRPr lang="en-US" dirty="0" smtClean="0"/>
          </a:p>
          <a:p>
            <a:r>
              <a:rPr lang="en-US" dirty="0" smtClean="0"/>
              <a:t>Fasteners </a:t>
            </a:r>
          </a:p>
          <a:p>
            <a:r>
              <a:rPr lang="en-US" dirty="0" smtClean="0"/>
              <a:t>Distribution board</a:t>
            </a:r>
          </a:p>
          <a:p>
            <a:r>
              <a:rPr lang="en-US" dirty="0" smtClean="0"/>
              <a:t>Protective devices like ELCB , Main switch , MCB etc</a:t>
            </a:r>
          </a:p>
          <a:p>
            <a:pPr>
              <a:buNone/>
            </a:pPr>
            <a:endParaRPr lang="en-US" dirty="0" smtClean="0"/>
          </a:p>
          <a:p>
            <a:endParaRPr lang="en-US" dirty="0" smtClean="0"/>
          </a:p>
          <a:p>
            <a:endParaRPr lang="en-US" dirty="0" smtClean="0"/>
          </a:p>
          <a:p>
            <a:endParaRPr lang="en-US" dirty="0" smtClean="0"/>
          </a:p>
        </p:txBody>
      </p:sp>
    </p:spTree>
  </p:cSld>
  <p:clrMapOvr>
    <a:masterClrMapping/>
  </p:clrMapOvr>
  <p:transition spd="med">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347" y="609601"/>
            <a:ext cx="7765321" cy="304799"/>
          </a:xfrm>
        </p:spPr>
        <p:txBody>
          <a:bodyPr>
            <a:normAutofit fontScale="90000"/>
          </a:bodyPr>
          <a:lstStyle/>
          <a:p>
            <a:r>
              <a:rPr lang="en-US" dirty="0" smtClean="0"/>
              <a:t>Main SWITCH</a:t>
            </a:r>
            <a:br>
              <a:rPr lang="en-US" dirty="0" smtClean="0"/>
            </a:br>
            <a:endParaRPr lang="en-US" dirty="0"/>
          </a:p>
        </p:txBody>
      </p:sp>
      <p:sp>
        <p:nvSpPr>
          <p:cNvPr id="5" name="Content Placeholder 4"/>
          <p:cNvSpPr>
            <a:spLocks noGrp="1"/>
          </p:cNvSpPr>
          <p:nvPr>
            <p:ph idx="1"/>
          </p:nvPr>
        </p:nvSpPr>
        <p:spPr>
          <a:xfrm>
            <a:off x="304800" y="1066800"/>
            <a:ext cx="6705600" cy="5562600"/>
          </a:xfrm>
        </p:spPr>
        <p:txBody>
          <a:bodyPr>
            <a:normAutofit fontScale="77500" lnSpcReduction="20000"/>
          </a:bodyPr>
          <a:lstStyle/>
          <a:p>
            <a:pPr algn="just"/>
            <a:r>
              <a:rPr lang="en-US" sz="3900" dirty="0" smtClean="0"/>
              <a:t>MAIN SWITCH </a:t>
            </a:r>
            <a:r>
              <a:rPr lang="en-US" sz="2800" dirty="0" smtClean="0"/>
              <a:t>– It is a control equipment which connect or disconnect the main supply. A iron clad main switch which operate phase &amp; neutral   simultaneously has a fuse and a neutral link. For single phase DPIC(Double pole iron clad) main switch with fuse and neutral link is used. For three phase TPIC(Triple pole iron clad) main switch with three fuse and neutral link is </a:t>
            </a:r>
            <a:r>
              <a:rPr lang="en-US" sz="2800" dirty="0" err="1" smtClean="0"/>
              <a:t>used.The</a:t>
            </a:r>
            <a:r>
              <a:rPr lang="en-US" sz="2800" dirty="0" smtClean="0"/>
              <a:t> rating for main switch for single phase supply is 5A, 10A, 15A, 30A </a:t>
            </a:r>
            <a:r>
              <a:rPr lang="en-US" sz="2800" dirty="0" err="1" smtClean="0"/>
              <a:t>upto</a:t>
            </a:r>
            <a:r>
              <a:rPr lang="en-US" sz="2800" dirty="0" smtClean="0"/>
              <a:t> 250 V. For three phase ratings are 30A, 60A, 100A, 200A, 300A </a:t>
            </a:r>
            <a:r>
              <a:rPr lang="en-US" sz="2800" dirty="0" err="1" smtClean="0"/>
              <a:t>upto</a:t>
            </a:r>
            <a:r>
              <a:rPr lang="en-US" sz="2800" dirty="0" smtClean="0"/>
              <a:t> 500V. The thick wire is used for the neutral link. The main switch rating is calculated by multiplying the full load current of a </a:t>
            </a:r>
            <a:r>
              <a:rPr lang="en-US" sz="2800" dirty="0" err="1" smtClean="0"/>
              <a:t>subcircuit</a:t>
            </a:r>
            <a:r>
              <a:rPr lang="en-US" sz="2800" dirty="0" smtClean="0"/>
              <a:t> by 1.5 </a:t>
            </a:r>
          </a:p>
        </p:txBody>
      </p:sp>
      <p:pic>
        <p:nvPicPr>
          <p:cNvPr id="1026" name="Picture 2"/>
          <p:cNvPicPr>
            <a:picLocks noChangeAspect="1" noChangeArrowheads="1"/>
          </p:cNvPicPr>
          <p:nvPr/>
        </p:nvPicPr>
        <p:blipFill>
          <a:blip r:embed="rId2"/>
          <a:srcRect/>
          <a:stretch>
            <a:fillRect/>
          </a:stretch>
        </p:blipFill>
        <p:spPr bwMode="auto">
          <a:xfrm>
            <a:off x="7086600" y="2209800"/>
            <a:ext cx="1905000" cy="2895600"/>
          </a:xfrm>
          <a:prstGeom prst="rect">
            <a:avLst/>
          </a:prstGeom>
          <a:noFill/>
          <a:ln w="9525">
            <a:noFill/>
            <a:miter lim="800000"/>
            <a:headEnd/>
            <a:tailEnd/>
          </a:ln>
          <a:effectLst/>
        </p:spPr>
      </p:pic>
    </p:spTree>
  </p:cSld>
  <p:clrMapOvr>
    <a:masterClrMapping/>
  </p:clrMapOvr>
  <p:transition spd="med">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board</a:t>
            </a:r>
            <a:endParaRPr lang="en-US" dirty="0"/>
          </a:p>
        </p:txBody>
      </p:sp>
      <p:sp>
        <p:nvSpPr>
          <p:cNvPr id="3" name="Content Placeholder 2"/>
          <p:cNvSpPr>
            <a:spLocks noGrp="1"/>
          </p:cNvSpPr>
          <p:nvPr>
            <p:ph idx="1"/>
          </p:nvPr>
        </p:nvSpPr>
        <p:spPr>
          <a:xfrm>
            <a:off x="685346" y="2096064"/>
            <a:ext cx="7765322" cy="1485336"/>
          </a:xfrm>
        </p:spPr>
        <p:txBody>
          <a:bodyPr>
            <a:normAutofit fontScale="92500" lnSpcReduction="20000"/>
          </a:bodyPr>
          <a:lstStyle/>
          <a:p>
            <a:r>
              <a:rPr lang="en-US" sz="3200" dirty="0" smtClean="0"/>
              <a:t>It is used to distribute the supply from the main circuit into various circuit &amp; sub- circuits .</a:t>
            </a:r>
            <a:endParaRPr lang="en-US" sz="3200" dirty="0"/>
          </a:p>
        </p:txBody>
      </p:sp>
      <p:pic>
        <p:nvPicPr>
          <p:cNvPr id="2050" name="Picture 2"/>
          <p:cNvPicPr>
            <a:picLocks noChangeAspect="1" noChangeArrowheads="1"/>
          </p:cNvPicPr>
          <p:nvPr/>
        </p:nvPicPr>
        <p:blipFill>
          <a:blip r:embed="rId2"/>
          <a:srcRect/>
          <a:stretch>
            <a:fillRect/>
          </a:stretch>
        </p:blipFill>
        <p:spPr bwMode="auto">
          <a:xfrm>
            <a:off x="381000" y="3962400"/>
            <a:ext cx="3733800" cy="2438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724400" y="3962400"/>
            <a:ext cx="4038600" cy="2419350"/>
          </a:xfrm>
          <a:prstGeom prst="rect">
            <a:avLst/>
          </a:prstGeom>
          <a:noFill/>
          <a:ln w="9525">
            <a:noFill/>
            <a:miter lim="800000"/>
            <a:headEnd/>
            <a:tailEnd/>
          </a:ln>
          <a:effectLst/>
        </p:spPr>
      </p:pic>
    </p:spTree>
  </p:cSld>
  <p:clrMapOvr>
    <a:masterClrMapping/>
  </p:clrMapOvr>
  <p:transition spd="med">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ndian Electricity Rules(1956)&#10;ïIndian electricity rules have been framed to&#10;ensure safety ,satisfactory operation of&#10;equi..."/>
          <p:cNvPicPr>
            <a:picLocks noChangeAspect="1" noChangeArrowheads="1"/>
          </p:cNvPicPr>
          <p:nvPr/>
        </p:nvPicPr>
        <p:blipFill>
          <a:blip r:embed="rId2"/>
          <a:srcRect/>
          <a:stretch>
            <a:fillRect/>
          </a:stretch>
        </p:blipFill>
        <p:spPr bwMode="auto">
          <a:xfrm>
            <a:off x="914400" y="685800"/>
            <a:ext cx="7239000" cy="547687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Condition for Domestic installation&#10;â¢ Height of switch board must be 1.3m to 1.75m from floor&#10;level&#10;â¢ Height of distributi..."/>
          <p:cNvPicPr>
            <a:picLocks noChangeAspect="1" noChangeArrowheads="1"/>
          </p:cNvPicPr>
          <p:nvPr/>
        </p:nvPicPr>
        <p:blipFill>
          <a:blip r:embed="rId2"/>
          <a:srcRect/>
          <a:stretch>
            <a:fillRect/>
          </a:stretch>
        </p:blipFill>
        <p:spPr bwMode="auto">
          <a:xfrm>
            <a:off x="609600" y="838200"/>
            <a:ext cx="8001000" cy="532050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strips dir="ru"/>
  </p:transition>
  <p:timing>
    <p:tnLst>
      <p:par>
        <p:cTn id="1" dur="indefinite" restart="never" nodeType="tmRoot"/>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theme/_rels/theme11.xml.rels><?xml version="1.0" encoding="UTF-8" standalone="yes"?>
<Relationships xmlns="http://schemas.openxmlformats.org/package/2006/relationships"><Relationship Id="rId1" Type="http://schemas.openxmlformats.org/officeDocument/2006/relationships/image" Target="../media/image19.jpeg"/></Relationships>
</file>

<file path=ppt/theme/_rels/them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theme/theme1.xml><?xml version="1.0" encoding="utf-8"?>
<a:theme xmlns:a="http://schemas.openxmlformats.org/drawingml/2006/main" name="Theme2">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0.xml><?xml version="1.0" encoding="utf-8"?>
<a:theme xmlns:a="http://schemas.openxmlformats.org/drawingml/2006/main" name="Theme13">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1.xml><?xml version="1.0" encoding="utf-8"?>
<a:theme xmlns:a="http://schemas.openxmlformats.org/drawingml/2006/main" name="Theme15">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22">
  <a:themeElements>
    <a:clrScheme name="Office Theme 10">
      <a:dk1>
        <a:srgbClr val="F37F5B"/>
      </a:dk1>
      <a:lt1>
        <a:srgbClr val="D7B47B"/>
      </a:lt1>
      <a:dk2>
        <a:srgbClr val="EEB6A0"/>
      </a:dk2>
      <a:lt2>
        <a:srgbClr val="2D2015"/>
      </a:lt2>
      <a:accent1>
        <a:srgbClr val="FBDAC5"/>
      </a:accent1>
      <a:accent2>
        <a:srgbClr val="8F5F2F"/>
      </a:accent2>
      <a:accent3>
        <a:srgbClr val="E8D6BF"/>
      </a:accent3>
      <a:accent4>
        <a:srgbClr val="D06C4C"/>
      </a:accent4>
      <a:accent5>
        <a:srgbClr val="FDEADF"/>
      </a:accent5>
      <a:accent6>
        <a:srgbClr val="81552A"/>
      </a:accent6>
      <a:hlink>
        <a:srgbClr val="E24A06"/>
      </a:hlink>
      <a:folHlink>
        <a:srgbClr val="B38B79"/>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FED1B2"/>
        </a:dk1>
        <a:lt1>
          <a:srgbClr val="FFE2D3"/>
        </a:lt1>
        <a:dk2>
          <a:srgbClr val="FFBD99"/>
        </a:dk2>
        <a:lt2>
          <a:srgbClr val="808080"/>
        </a:lt2>
        <a:accent1>
          <a:srgbClr val="C76F57"/>
        </a:accent1>
        <a:accent2>
          <a:srgbClr val="FF9966"/>
        </a:accent2>
        <a:accent3>
          <a:srgbClr val="FFEEE6"/>
        </a:accent3>
        <a:accent4>
          <a:srgbClr val="D9B297"/>
        </a:accent4>
        <a:accent5>
          <a:srgbClr val="E0BBB4"/>
        </a:accent5>
        <a:accent6>
          <a:srgbClr val="E78A5C"/>
        </a:accent6>
        <a:hlink>
          <a:srgbClr val="663300"/>
        </a:hlink>
        <a:folHlink>
          <a:srgbClr val="FFFFCC"/>
        </a:folHlink>
      </a:clrScheme>
      <a:clrMap bg1="lt1" tx1="dk1" bg2="lt2" tx2="dk2" accent1="accent1" accent2="accent2" accent3="accent3" accent4="accent4" accent5="accent5" accent6="accent6" hlink="hlink" folHlink="folHlink"/>
    </a:extraClrScheme>
    <a:extraClrScheme>
      <a:clrScheme name="Office Theme 2">
        <a:dk1>
          <a:srgbClr val="FFB199"/>
        </a:dk1>
        <a:lt1>
          <a:srgbClr val="FFEFDF"/>
        </a:lt1>
        <a:dk2>
          <a:srgbClr val="FFCC99"/>
        </a:dk2>
        <a:lt2>
          <a:srgbClr val="969696"/>
        </a:lt2>
        <a:accent1>
          <a:srgbClr val="C9672B"/>
        </a:accent1>
        <a:accent2>
          <a:srgbClr val="FF9966"/>
        </a:accent2>
        <a:accent3>
          <a:srgbClr val="FFF6EC"/>
        </a:accent3>
        <a:accent4>
          <a:srgbClr val="DA9782"/>
        </a:accent4>
        <a:accent5>
          <a:srgbClr val="E1B8AC"/>
        </a:accent5>
        <a:accent6>
          <a:srgbClr val="E78A5C"/>
        </a:accent6>
        <a:hlink>
          <a:srgbClr val="FFCC00"/>
        </a:hlink>
        <a:folHlink>
          <a:srgbClr val="663300"/>
        </a:folHlink>
      </a:clrScheme>
      <a:clrMap bg1="lt1" tx1="dk1" bg2="lt2" tx2="dk2" accent1="accent1" accent2="accent2" accent3="accent3" accent4="accent4" accent5="accent5" accent6="accent6" hlink="hlink" folHlink="folHlink"/>
    </a:extraClrScheme>
    <a:extraClrScheme>
      <a:clrScheme name="Office Theme 3">
        <a:dk1>
          <a:srgbClr val="C0816A"/>
        </a:dk1>
        <a:lt1>
          <a:srgbClr val="FFECCD"/>
        </a:lt1>
        <a:dk2>
          <a:srgbClr val="FFA979"/>
        </a:dk2>
        <a:lt2>
          <a:srgbClr val="808080"/>
        </a:lt2>
        <a:accent1>
          <a:srgbClr val="FFCC99"/>
        </a:accent1>
        <a:accent2>
          <a:srgbClr val="990000"/>
        </a:accent2>
        <a:accent3>
          <a:srgbClr val="FFF4E3"/>
        </a:accent3>
        <a:accent4>
          <a:srgbClr val="A46D59"/>
        </a:accent4>
        <a:accent5>
          <a:srgbClr val="FFE2CA"/>
        </a:accent5>
        <a:accent6>
          <a:srgbClr val="8A00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Office Theme 4">
        <a:dk1>
          <a:srgbClr val="E28658"/>
        </a:dk1>
        <a:lt1>
          <a:srgbClr val="FFFFD9"/>
        </a:lt1>
        <a:dk2>
          <a:srgbClr val="FEBE9A"/>
        </a:dk2>
        <a:lt2>
          <a:srgbClr val="777777"/>
        </a:lt2>
        <a:accent1>
          <a:srgbClr val="FFFFF7"/>
        </a:accent1>
        <a:accent2>
          <a:srgbClr val="969696"/>
        </a:accent2>
        <a:accent3>
          <a:srgbClr val="FFFFE9"/>
        </a:accent3>
        <a:accent4>
          <a:srgbClr val="C1724A"/>
        </a:accent4>
        <a:accent5>
          <a:srgbClr val="FFFFFA"/>
        </a:accent5>
        <a:accent6>
          <a:srgbClr val="878787"/>
        </a:accent6>
        <a:hlink>
          <a:srgbClr val="FF5050"/>
        </a:hlink>
        <a:folHlink>
          <a:srgbClr val="4D4D4D"/>
        </a:folHlink>
      </a:clrScheme>
      <a:clrMap bg1="lt1" tx1="dk1" bg2="lt2" tx2="dk2" accent1="accent1" accent2="accent2" accent3="accent3" accent4="accent4" accent5="accent5" accent6="accent6" hlink="hlink" folHlink="folHlink"/>
    </a:extraClrScheme>
    <a:extraClrScheme>
      <a:clrScheme name="Office Theme 5">
        <a:dk1>
          <a:srgbClr val="333333"/>
        </a:dk1>
        <a:lt1>
          <a:srgbClr val="FFFFFF"/>
        </a:lt1>
        <a:dk2>
          <a:srgbClr val="F8F8F8"/>
        </a:dk2>
        <a:lt2>
          <a:srgbClr val="EAEAEA"/>
        </a:lt2>
        <a:accent1>
          <a:srgbClr val="C0C0C0"/>
        </a:accent1>
        <a:accent2>
          <a:srgbClr val="808080"/>
        </a:accent2>
        <a:accent3>
          <a:srgbClr val="FBFBFB"/>
        </a:accent3>
        <a:accent4>
          <a:srgbClr val="DADADA"/>
        </a:accent4>
        <a:accent5>
          <a:srgbClr val="DCDCDC"/>
        </a:accent5>
        <a:accent6>
          <a:srgbClr val="737373"/>
        </a:accent6>
        <a:hlink>
          <a:srgbClr val="4D4D4D"/>
        </a:hlink>
        <a:folHlink>
          <a:srgbClr val="F8F8F8"/>
        </a:folHlink>
      </a:clrScheme>
      <a:clrMap bg1="dk2" tx1="lt1" bg2="dk1" tx2="lt2" accent1="accent1" accent2="accent2" accent3="accent3" accent4="accent4" accent5="accent5" accent6="accent6" hlink="hlink" folHlink="folHlink"/>
    </a:extraClrScheme>
    <a:extraClrScheme>
      <a:clrScheme name="Office Theme 6">
        <a:dk1>
          <a:srgbClr val="005A58"/>
        </a:dk1>
        <a:lt1>
          <a:srgbClr val="FFEDDB"/>
        </a:lt1>
        <a:dk2>
          <a:srgbClr val="D7DCC8"/>
        </a:dk2>
        <a:lt2>
          <a:srgbClr val="FFB699"/>
        </a:lt2>
        <a:accent1>
          <a:srgbClr val="E8602A"/>
        </a:accent1>
        <a:accent2>
          <a:srgbClr val="B08962"/>
        </a:accent2>
        <a:accent3>
          <a:srgbClr val="E8EBE0"/>
        </a:accent3>
        <a:accent4>
          <a:srgbClr val="DACABB"/>
        </a:accent4>
        <a:accent5>
          <a:srgbClr val="F2B6AC"/>
        </a:accent5>
        <a:accent6>
          <a:srgbClr val="9F7C58"/>
        </a:accent6>
        <a:hlink>
          <a:srgbClr val="800000"/>
        </a:hlink>
        <a:folHlink>
          <a:srgbClr val="FFFFCC"/>
        </a:folHlink>
      </a:clrScheme>
      <a:clrMap bg1="dk2" tx1="lt1" bg2="dk1" tx2="lt2" accent1="accent1" accent2="accent2" accent3="accent3" accent4="accent4" accent5="accent5" accent6="accent6" hlink="hlink" folHlink="folHlink"/>
    </a:extraClrScheme>
    <a:extraClrScheme>
      <a:clrScheme name="Office Theme 7">
        <a:dk1>
          <a:srgbClr val="003366"/>
        </a:dk1>
        <a:lt1>
          <a:srgbClr val="FFDAD3"/>
        </a:lt1>
        <a:dk2>
          <a:srgbClr val="99CCFF"/>
        </a:dk2>
        <a:lt2>
          <a:srgbClr val="FBA993"/>
        </a:lt2>
        <a:accent1>
          <a:srgbClr val="990000"/>
        </a:accent1>
        <a:accent2>
          <a:srgbClr val="B05800"/>
        </a:accent2>
        <a:accent3>
          <a:srgbClr val="CAE2FF"/>
        </a:accent3>
        <a:accent4>
          <a:srgbClr val="DABAB4"/>
        </a:accent4>
        <a:accent5>
          <a:srgbClr val="CAAAAA"/>
        </a:accent5>
        <a:accent6>
          <a:srgbClr val="9F4F00"/>
        </a:accent6>
        <a:hlink>
          <a:srgbClr val="FF9966"/>
        </a:hlink>
        <a:folHlink>
          <a:srgbClr val="FFD9C1"/>
        </a:folHlink>
      </a:clrScheme>
      <a:clrMap bg1="dk2" tx1="lt1" bg2="dk1" tx2="lt2" accent1="accent1" accent2="accent2" accent3="accent3" accent4="accent4" accent5="accent5" accent6="accent6" hlink="hlink" folHlink="folHlink"/>
    </a:extraClrScheme>
    <a:extraClrScheme>
      <a:clrScheme name="Office Theme 8">
        <a:dk1>
          <a:srgbClr val="336699"/>
        </a:dk1>
        <a:lt1>
          <a:srgbClr val="FFE0C1"/>
        </a:lt1>
        <a:dk2>
          <a:srgbClr val="C0C0C0"/>
        </a:dk2>
        <a:lt2>
          <a:srgbClr val="F2CFBC"/>
        </a:lt2>
        <a:accent1>
          <a:srgbClr val="CA4820"/>
        </a:accent1>
        <a:accent2>
          <a:srgbClr val="777777"/>
        </a:accent2>
        <a:accent3>
          <a:srgbClr val="DCDCDC"/>
        </a:accent3>
        <a:accent4>
          <a:srgbClr val="DABFA4"/>
        </a:accent4>
        <a:accent5>
          <a:srgbClr val="E1B1AB"/>
        </a:accent5>
        <a:accent6>
          <a:srgbClr val="6B6B6B"/>
        </a:accent6>
        <a:hlink>
          <a:srgbClr val="660033"/>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777777"/>
        </a:dk1>
        <a:lt1>
          <a:srgbClr val="EAEAEA"/>
        </a:lt1>
        <a:dk2>
          <a:srgbClr val="949787"/>
        </a:dk2>
        <a:lt2>
          <a:srgbClr val="EDC5AF"/>
        </a:lt2>
        <a:accent1>
          <a:srgbClr val="C27552"/>
        </a:accent1>
        <a:accent2>
          <a:srgbClr val="990000"/>
        </a:accent2>
        <a:accent3>
          <a:srgbClr val="C8C9C3"/>
        </a:accent3>
        <a:accent4>
          <a:srgbClr val="C8C8C8"/>
        </a:accent4>
        <a:accent5>
          <a:srgbClr val="DDBDB3"/>
        </a:accent5>
        <a:accent6>
          <a:srgbClr val="8A0000"/>
        </a:accent6>
        <a:hlink>
          <a:srgbClr val="FFA867"/>
        </a:hlink>
        <a:folHlink>
          <a:srgbClr val="E9DCB9"/>
        </a:folHlink>
      </a:clrScheme>
      <a:clrMap bg1="dk2" tx1="lt1" bg2="dk1" tx2="lt2" accent1="accent1" accent2="accent2" accent3="accent3" accent4="accent4" accent5="accent5" accent6="accent6" hlink="hlink" folHlink="folHlink"/>
    </a:extraClrScheme>
    <a:extraClrScheme>
      <a:clrScheme name="Office Theme 10">
        <a:dk1>
          <a:srgbClr val="F37F5B"/>
        </a:dk1>
        <a:lt1>
          <a:srgbClr val="D7B47B"/>
        </a:lt1>
        <a:dk2>
          <a:srgbClr val="EEB6A0"/>
        </a:dk2>
        <a:lt2>
          <a:srgbClr val="2D2015"/>
        </a:lt2>
        <a:accent1>
          <a:srgbClr val="FBDAC5"/>
        </a:accent1>
        <a:accent2>
          <a:srgbClr val="8F5F2F"/>
        </a:accent2>
        <a:accent3>
          <a:srgbClr val="E8D6BF"/>
        </a:accent3>
        <a:accent4>
          <a:srgbClr val="D06C4C"/>
        </a:accent4>
        <a:accent5>
          <a:srgbClr val="FDEADF"/>
        </a:accent5>
        <a:accent6>
          <a:srgbClr val="81552A"/>
        </a:accent6>
        <a:hlink>
          <a:srgbClr val="E24A06"/>
        </a:hlink>
        <a:folHlink>
          <a:srgbClr val="B38B79"/>
        </a:folHlink>
      </a:clrScheme>
      <a:clrMap bg1="lt1" tx1="dk1" bg2="lt2" tx2="dk2" accent1="accent1" accent2="accent2" accent3="accent3" accent4="accent4" accent5="accent5" accent6="accent6" hlink="hlink" folHlink="folHlink"/>
    </a:extraClrScheme>
    <a:extraClrScheme>
      <a:clrScheme name="Office Theme 11">
        <a:dk1>
          <a:srgbClr val="5C1F00"/>
        </a:dk1>
        <a:lt1>
          <a:srgbClr val="FFDFB9"/>
        </a:lt1>
        <a:dk2>
          <a:srgbClr val="D80000"/>
        </a:dk2>
        <a:lt2>
          <a:srgbClr val="F5A27D"/>
        </a:lt2>
        <a:accent1>
          <a:srgbClr val="CC3300"/>
        </a:accent1>
        <a:accent2>
          <a:srgbClr val="BE7960"/>
        </a:accent2>
        <a:accent3>
          <a:srgbClr val="E9AAAA"/>
        </a:accent3>
        <a:accent4>
          <a:srgbClr val="DABE9E"/>
        </a:accent4>
        <a:accent5>
          <a:srgbClr val="E2ADAA"/>
        </a:accent5>
        <a:accent6>
          <a:srgbClr val="AC6D56"/>
        </a:accent6>
        <a:hlink>
          <a:srgbClr val="FFD5A7"/>
        </a:hlink>
        <a:folHlink>
          <a:srgbClr val="D3A219"/>
        </a:folHlink>
      </a:clrScheme>
      <a:clrMap bg1="dk2" tx1="lt1" bg2="dk1" tx2="lt2" accent1="accent1" accent2="accent2" accent3="accent3" accent4="accent4" accent5="accent5" accent6="accent6" hlink="hlink" folHlink="folHlink"/>
    </a:extraClrScheme>
    <a:extraClrScheme>
      <a:clrScheme name="Office Theme 12">
        <a:dk1>
          <a:srgbClr val="3E3E5C"/>
        </a:dk1>
        <a:lt1>
          <a:srgbClr val="FFCDA7"/>
        </a:lt1>
        <a:dk2>
          <a:srgbClr val="F6C282"/>
        </a:dk2>
        <a:lt2>
          <a:srgbClr val="FFCCAF"/>
        </a:lt2>
        <a:accent1>
          <a:srgbClr val="DD7555"/>
        </a:accent1>
        <a:accent2>
          <a:srgbClr val="FE6E02"/>
        </a:accent2>
        <a:accent3>
          <a:srgbClr val="FADDC1"/>
        </a:accent3>
        <a:accent4>
          <a:srgbClr val="DAAF8E"/>
        </a:accent4>
        <a:accent5>
          <a:srgbClr val="EBBDB4"/>
        </a:accent5>
        <a:accent6>
          <a:srgbClr val="E66302"/>
        </a:accent6>
        <a:hlink>
          <a:srgbClr val="F4C9AE"/>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4.xml><?xml version="1.0" encoding="utf-8"?>
<a:theme xmlns:a="http://schemas.openxmlformats.org/drawingml/2006/main" name="Theme6">
  <a:themeElements>
    <a:clrScheme name="Office Theme 11">
      <a:dk1>
        <a:srgbClr val="005A58"/>
      </a:dk1>
      <a:lt1>
        <a:srgbClr val="FFFFFF"/>
      </a:lt1>
      <a:dk2>
        <a:srgbClr val="0099CC"/>
      </a:dk2>
      <a:lt2>
        <a:srgbClr val="CCECFF"/>
      </a:lt2>
      <a:accent1>
        <a:srgbClr val="005EAC"/>
      </a:accent1>
      <a:accent2>
        <a:srgbClr val="6D6FC7"/>
      </a:accent2>
      <a:accent3>
        <a:srgbClr val="AACAE2"/>
      </a:accent3>
      <a:accent4>
        <a:srgbClr val="DADADA"/>
      </a:accent4>
      <a:accent5>
        <a:srgbClr val="AAB6D2"/>
      </a:accent5>
      <a:accent6>
        <a:srgbClr val="6264B4"/>
      </a:accent6>
      <a:hlink>
        <a:srgbClr val="99CCFF"/>
      </a:hlink>
      <a:folHlink>
        <a:srgbClr val="CCCCFF"/>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3366"/>
        </a:dk1>
        <a:lt1>
          <a:srgbClr val="FFFFFF"/>
        </a:lt1>
        <a:dk2>
          <a:srgbClr val="0099FF"/>
        </a:dk2>
        <a:lt2>
          <a:srgbClr val="CCFFFF"/>
        </a:lt2>
        <a:accent1>
          <a:srgbClr val="3366CC"/>
        </a:accent1>
        <a:accent2>
          <a:srgbClr val="00B000"/>
        </a:accent2>
        <a:accent3>
          <a:srgbClr val="AACA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2">
        <a:dk1>
          <a:srgbClr val="777777"/>
        </a:dk1>
        <a:lt1>
          <a:srgbClr val="FFFFFF"/>
        </a:lt1>
        <a:dk2>
          <a:srgbClr val="999C8E"/>
        </a:dk2>
        <a:lt2>
          <a:srgbClr val="D1D1CB"/>
        </a:lt2>
        <a:accent1>
          <a:srgbClr val="658DA9"/>
        </a:accent1>
        <a:accent2>
          <a:srgbClr val="809EA8"/>
        </a:accent2>
        <a:accent3>
          <a:srgbClr val="CACBC6"/>
        </a:accent3>
        <a:accent4>
          <a:srgbClr val="DADADA"/>
        </a:accent4>
        <a:accent5>
          <a:srgbClr val="B8C5D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3">
        <a:dk1>
          <a:srgbClr val="E6EAD8"/>
        </a:dk1>
        <a:lt1>
          <a:srgbClr val="F4F4E8"/>
        </a:lt1>
        <a:dk2>
          <a:srgbClr val="EAE9DE"/>
        </a:dk2>
        <a:lt2>
          <a:srgbClr val="969696"/>
        </a:lt2>
        <a:accent1>
          <a:srgbClr val="E68B2C"/>
        </a:accent1>
        <a:accent2>
          <a:srgbClr val="F2C977"/>
        </a:accent2>
        <a:accent3>
          <a:srgbClr val="F8F8F2"/>
        </a:accent3>
        <a:accent4>
          <a:srgbClr val="C4C8B8"/>
        </a:accent4>
        <a:accent5>
          <a:srgbClr val="F0C4AC"/>
        </a:accent5>
        <a:accent6>
          <a:srgbClr val="DBB66B"/>
        </a:accent6>
        <a:hlink>
          <a:srgbClr val="980000"/>
        </a:hlink>
        <a:folHlink>
          <a:srgbClr val="660000"/>
        </a:folHlink>
      </a:clrScheme>
      <a:clrMap bg1="lt1" tx1="dk1" bg2="lt2" tx2="dk2" accent1="accent1" accent2="accent2" accent3="accent3" accent4="accent4" accent5="accent5" accent6="accent6" hlink="hlink" folHlink="folHlink"/>
    </a:extraClrScheme>
    <a:extraClrScheme>
      <a:clrScheme name="Office Theme 4">
        <a:dk1>
          <a:srgbClr val="6289D8"/>
        </a:dk1>
        <a:lt1>
          <a:srgbClr val="FFFFFF"/>
        </a:lt1>
        <a:dk2>
          <a:srgbClr val="99CCFF"/>
        </a:dk2>
        <a:lt2>
          <a:srgbClr val="969696"/>
        </a:lt2>
        <a:accent1>
          <a:srgbClr val="C7DABE"/>
        </a:accent1>
        <a:accent2>
          <a:srgbClr val="FF9966"/>
        </a:accent2>
        <a:accent3>
          <a:srgbClr val="FFFFFF"/>
        </a:accent3>
        <a:accent4>
          <a:srgbClr val="5374B8"/>
        </a:accent4>
        <a:accent5>
          <a:srgbClr val="E0EADB"/>
        </a:accent5>
        <a:accent6>
          <a:srgbClr val="E78A5C"/>
        </a:accent6>
        <a:hlink>
          <a:srgbClr val="A8451A"/>
        </a:hlink>
        <a:folHlink>
          <a:srgbClr val="996600"/>
        </a:folHlink>
      </a:clrScheme>
      <a:clrMap bg1="lt1" tx1="dk1" bg2="lt2" tx2="dk2" accent1="accent1" accent2="accent2" accent3="accent3" accent4="accent4" accent5="accent5" accent6="accent6" hlink="hlink" folHlink="folHlink"/>
    </a:extraClrScheme>
    <a:extraClrScheme>
      <a:clrScheme name="Office Theme 5">
        <a:dk1>
          <a:srgbClr val="3E3E5C"/>
        </a:dk1>
        <a:lt1>
          <a:srgbClr val="FFFFFF"/>
        </a:lt1>
        <a:dk2>
          <a:srgbClr val="CCCCFF"/>
        </a:dk2>
        <a:lt2>
          <a:srgbClr val="FFFFFF"/>
        </a:lt2>
        <a:accent1>
          <a:srgbClr val="60597B"/>
        </a:accent1>
        <a:accent2>
          <a:srgbClr val="6666FF"/>
        </a:accent2>
        <a:accent3>
          <a:srgbClr val="E2E2FF"/>
        </a:accent3>
        <a:accent4>
          <a:srgbClr val="DADADA"/>
        </a:accent4>
        <a:accent5>
          <a:srgbClr val="B6B5BF"/>
        </a:accent5>
        <a:accent6>
          <a:srgbClr val="5C5CE7"/>
        </a:accent6>
        <a:hlink>
          <a:srgbClr val="99CCFF"/>
        </a:hlink>
        <a:folHlink>
          <a:srgbClr val="CCECFF"/>
        </a:folHlink>
      </a:clrScheme>
      <a:clrMap bg1="dk2" tx1="lt1" bg2="dk1" tx2="lt2" accent1="accent1" accent2="accent2" accent3="accent3" accent4="accent4" accent5="accent5" accent6="accent6" hlink="hlink" folHlink="folHlink"/>
    </a:extraClrScheme>
    <a:extraClrScheme>
      <a:clrScheme name="Office Theme 6">
        <a:dk1>
          <a:srgbClr val="81DEFF"/>
        </a:dk1>
        <a:lt1>
          <a:srgbClr val="FFFFFF"/>
        </a:lt1>
        <a:dk2>
          <a:srgbClr val="CCECFF"/>
        </a:dk2>
        <a:lt2>
          <a:srgbClr val="808080"/>
        </a:lt2>
        <a:accent1>
          <a:srgbClr val="0099CC"/>
        </a:accent1>
        <a:accent2>
          <a:srgbClr val="CCCCFF"/>
        </a:accent2>
        <a:accent3>
          <a:srgbClr val="FFFFFF"/>
        </a:accent3>
        <a:accent4>
          <a:srgbClr val="6DBDDA"/>
        </a:accent4>
        <a:accent5>
          <a:srgbClr val="AACAE2"/>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
      <a:clrScheme name="Office Theme 7">
        <a:dk1>
          <a:srgbClr val="777777"/>
        </a:dk1>
        <a:lt1>
          <a:srgbClr val="FFFFFF"/>
        </a:lt1>
        <a:dk2>
          <a:srgbClr val="FFFFD9"/>
        </a:dk2>
        <a:lt2>
          <a:srgbClr val="EAEAEA"/>
        </a:lt2>
        <a:accent1>
          <a:srgbClr val="0099CC"/>
        </a:accent1>
        <a:accent2>
          <a:srgbClr val="33CCCC"/>
        </a:accent2>
        <a:accent3>
          <a:srgbClr val="FFFFE9"/>
        </a:accent3>
        <a:accent4>
          <a:srgbClr val="DADADA"/>
        </a:accent4>
        <a:accent5>
          <a:srgbClr val="AACAE2"/>
        </a:accent5>
        <a:accent6>
          <a:srgbClr val="2DB9B9"/>
        </a:accent6>
        <a:hlink>
          <a:srgbClr val="FFCC66"/>
        </a:hlink>
        <a:folHlink>
          <a:srgbClr val="CCFFFF"/>
        </a:folHlink>
      </a:clrScheme>
      <a:clrMap bg1="dk2" tx1="lt1" bg2="dk1" tx2="lt2" accent1="accent1" accent2="accent2" accent3="accent3" accent4="accent4" accent5="accent5" accent6="accent6" hlink="hlink" folHlink="folHlink"/>
    </a:extraClrScheme>
    <a:extraClrScheme>
      <a:clrScheme name="Office Theme 8">
        <a:dk1>
          <a:srgbClr val="969696"/>
        </a:dk1>
        <a:lt1>
          <a:srgbClr val="FFFFFF"/>
        </a:lt1>
        <a:dk2>
          <a:srgbClr val="DDDDDD"/>
        </a:dk2>
        <a:lt2>
          <a:srgbClr val="333333"/>
        </a:lt2>
        <a:accent1>
          <a:srgbClr val="EAEAEA"/>
        </a:accent1>
        <a:accent2>
          <a:srgbClr val="808080"/>
        </a:accent2>
        <a:accent3>
          <a:srgbClr val="FFFFFF"/>
        </a:accent3>
        <a:accent4>
          <a:srgbClr val="7F7F7F"/>
        </a:accent4>
        <a:accent5>
          <a:srgbClr val="F3F3F3"/>
        </a:accent5>
        <a:accent6>
          <a:srgbClr val="737373"/>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Office Theme 9">
        <a:dk1>
          <a:srgbClr val="5886B4"/>
        </a:dk1>
        <a:lt1>
          <a:srgbClr val="FFFFFF"/>
        </a:lt1>
        <a:dk2>
          <a:srgbClr val="CDF1FF"/>
        </a:dk2>
        <a:lt2>
          <a:srgbClr val="808080"/>
        </a:lt2>
        <a:accent1>
          <a:srgbClr val="BBE0E3"/>
        </a:accent1>
        <a:accent2>
          <a:srgbClr val="333399"/>
        </a:accent2>
        <a:accent3>
          <a:srgbClr val="FFFFFF"/>
        </a:accent3>
        <a:accent4>
          <a:srgbClr val="4A7299"/>
        </a:accent4>
        <a:accent5>
          <a:srgbClr val="DAEDEF"/>
        </a:accent5>
        <a:accent6>
          <a:srgbClr val="2D2D8A"/>
        </a:accent6>
        <a:hlink>
          <a:srgbClr val="009999"/>
        </a:hlink>
        <a:folHlink>
          <a:srgbClr val="000099"/>
        </a:folHlink>
      </a:clrScheme>
      <a:clrMap bg1="lt1" tx1="dk1" bg2="lt2" tx2="dk2" accent1="accent1" accent2="accent2" accent3="accent3" accent4="accent4" accent5="accent5" accent6="accent6" hlink="hlink" folHlink="folHlink"/>
    </a:extraClrScheme>
    <a:extraClrScheme>
      <a:clrScheme name="Office Theme 10">
        <a:dk1>
          <a:srgbClr val="5886B4"/>
        </a:dk1>
        <a:lt1>
          <a:srgbClr val="F4F4E8"/>
        </a:lt1>
        <a:dk2>
          <a:srgbClr val="00AAE6"/>
        </a:dk2>
        <a:lt2>
          <a:srgbClr val="808080"/>
        </a:lt2>
        <a:accent1>
          <a:srgbClr val="D0E2F5"/>
        </a:accent1>
        <a:accent2>
          <a:srgbClr val="6699CC"/>
        </a:accent2>
        <a:accent3>
          <a:srgbClr val="F8F8F2"/>
        </a:accent3>
        <a:accent4>
          <a:srgbClr val="4A7299"/>
        </a:accent4>
        <a:accent5>
          <a:srgbClr val="E4EEF9"/>
        </a:accent5>
        <a:accent6>
          <a:srgbClr val="5C8AB9"/>
        </a:accent6>
        <a:hlink>
          <a:srgbClr val="FF6600"/>
        </a:hlink>
        <a:folHlink>
          <a:srgbClr val="993300"/>
        </a:folHlink>
      </a:clrScheme>
      <a:clrMap bg1="lt1" tx1="dk1" bg2="lt2" tx2="dk2" accent1="accent1" accent2="accent2" accent3="accent3" accent4="accent4" accent5="accent5" accent6="accent6" hlink="hlink" folHlink="folHlink"/>
    </a:extraClrScheme>
    <a:extraClrScheme>
      <a:clrScheme name="Office Theme 11">
        <a:dk1>
          <a:srgbClr val="005A58"/>
        </a:dk1>
        <a:lt1>
          <a:srgbClr val="FFFFFF"/>
        </a:lt1>
        <a:dk2>
          <a:srgbClr val="0099CC"/>
        </a:dk2>
        <a:lt2>
          <a:srgbClr val="CCECFF"/>
        </a:lt2>
        <a:accent1>
          <a:srgbClr val="005EAC"/>
        </a:accent1>
        <a:accent2>
          <a:srgbClr val="6D6FC7"/>
        </a:accent2>
        <a:accent3>
          <a:srgbClr val="AACAE2"/>
        </a:accent3>
        <a:accent4>
          <a:srgbClr val="DADADA"/>
        </a:accent4>
        <a:accent5>
          <a:srgbClr val="AAB6D2"/>
        </a:accent5>
        <a:accent6>
          <a:srgbClr val="6264B4"/>
        </a:accent6>
        <a:hlink>
          <a:srgbClr val="99CCFF"/>
        </a:hlink>
        <a:folHlink>
          <a:srgbClr val="CCCCFF"/>
        </a:folHlink>
      </a:clrScheme>
      <a:clrMap bg1="dk2" tx1="lt1" bg2="dk1" tx2="lt2" accent1="accent1" accent2="accent2" accent3="accent3" accent4="accent4" accent5="accent5" accent6="accent6" hlink="hlink" folHlink="folHlink"/>
    </a:extraClrScheme>
    <a:extraClrScheme>
      <a:clrScheme name="Office Theme 12">
        <a:dk1>
          <a:srgbClr val="336699"/>
        </a:dk1>
        <a:lt1>
          <a:srgbClr val="FFFFFF"/>
        </a:lt1>
        <a:dk2>
          <a:srgbClr val="99CCFF"/>
        </a:dk2>
        <a:lt2>
          <a:srgbClr val="E3EBF1"/>
        </a:lt2>
        <a:accent1>
          <a:srgbClr val="003399"/>
        </a:accent1>
        <a:accent2>
          <a:srgbClr val="457A8B"/>
        </a:accent2>
        <a:accent3>
          <a:srgbClr val="CAE2FF"/>
        </a:accent3>
        <a:accent4>
          <a:srgbClr val="DADADA"/>
        </a:accent4>
        <a:accent5>
          <a:srgbClr val="AAADCA"/>
        </a:accent5>
        <a:accent6>
          <a:srgbClr val="3E6E7D"/>
        </a:accent6>
        <a:hlink>
          <a:srgbClr val="66CCFF"/>
        </a:hlink>
        <a:folHlink>
          <a:srgbClr val="CCECFF"/>
        </a:folHlink>
      </a:clrScheme>
      <a:clrMap bg1="dk2" tx1="lt1" bg2="dk1" tx2="lt2" accent1="accent1" accent2="accent2" accent3="accent3" accent4="accent4" accent5="accent5" accent6="accent6" hlink="hlink" folHlink="folHlink"/>
    </a:extraClrScheme>
    <a:extraClrScheme>
      <a:clrScheme name="Office Theme 13">
        <a:dk1>
          <a:srgbClr val="003366"/>
        </a:dk1>
        <a:lt1>
          <a:srgbClr val="CCFFFF"/>
        </a:lt1>
        <a:dk2>
          <a:srgbClr val="6699FF"/>
        </a:dk2>
        <a:lt2>
          <a:srgbClr val="0785DB"/>
        </a:lt2>
        <a:accent1>
          <a:srgbClr val="4B78D3"/>
        </a:accent1>
        <a:accent2>
          <a:srgbClr val="00B000"/>
        </a:accent2>
        <a:accent3>
          <a:srgbClr val="B8CAFF"/>
        </a:accent3>
        <a:accent4>
          <a:srgbClr val="AEDADA"/>
        </a:accent4>
        <a:accent5>
          <a:srgbClr val="B1BEE6"/>
        </a:accent5>
        <a:accent6>
          <a:srgbClr val="009F00"/>
        </a:accent6>
        <a:hlink>
          <a:srgbClr val="66CCFF"/>
        </a:hlink>
        <a:folHlink>
          <a:srgbClr val="CCFFCC"/>
        </a:folHlink>
      </a:clrScheme>
      <a:clrMap bg1="dk2" tx1="lt1" bg2="dk1" tx2="lt2" accent1="accent1" accent2="accent2" accent3="accent3" accent4="accent4" accent5="accent5" accent6="accent6" hlink="hlink" folHlink="folHlink"/>
    </a:extraClrScheme>
    <a:extraClrScheme>
      <a:clrScheme name="Office Theme 14">
        <a:dk1>
          <a:srgbClr val="81DEFF"/>
        </a:dk1>
        <a:lt1>
          <a:srgbClr val="FFFFFF"/>
        </a:lt1>
        <a:dk2>
          <a:srgbClr val="CCECFF"/>
        </a:dk2>
        <a:lt2>
          <a:srgbClr val="808080"/>
        </a:lt2>
        <a:accent1>
          <a:srgbClr val="0B6FC1"/>
        </a:accent1>
        <a:accent2>
          <a:srgbClr val="CCCCFF"/>
        </a:accent2>
        <a:accent3>
          <a:srgbClr val="FFFFFF"/>
        </a:accent3>
        <a:accent4>
          <a:srgbClr val="6DBDDA"/>
        </a:accent4>
        <a:accent5>
          <a:srgbClr val="AABBDD"/>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eme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heme1">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7.xml><?xml version="1.0" encoding="utf-8"?>
<a:theme xmlns:a="http://schemas.openxmlformats.org/drawingml/2006/main" name="1_Theme11">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TM04033917[[fn=Berlin]]_novariants" id="{309C13C0-3BE0-4E8F-8916-1D5516B3B5DD}" vid="{18E1BE87-7240-45DF-8788-3CAEB7F17AB1}"/>
    </a:ext>
  </a:extLst>
</a:theme>
</file>

<file path=ppt/theme/theme8.xml><?xml version="1.0" encoding="utf-8"?>
<a:theme xmlns:a="http://schemas.openxmlformats.org/drawingml/2006/main" name="Theme5">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9.xml><?xml version="1.0" encoding="utf-8"?>
<a:theme xmlns:a="http://schemas.openxmlformats.org/drawingml/2006/main" name="Theme14">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523</TotalTime>
  <Words>1296</Words>
  <Application>Microsoft Office PowerPoint</Application>
  <PresentationFormat>On-screen Show (4:3)</PresentationFormat>
  <Paragraphs>156</Paragraphs>
  <Slides>31</Slides>
  <Notes>1</Notes>
  <HiddenSlides>0</HiddenSlides>
  <MMClips>0</MMClips>
  <ScaleCrop>false</ScaleCrop>
  <HeadingPairs>
    <vt:vector size="4" baseType="variant">
      <vt:variant>
        <vt:lpstr>Theme</vt:lpstr>
      </vt:variant>
      <vt:variant>
        <vt:i4>11</vt:i4>
      </vt:variant>
      <vt:variant>
        <vt:lpstr>Slide Titles</vt:lpstr>
      </vt:variant>
      <vt:variant>
        <vt:i4>31</vt:i4>
      </vt:variant>
    </vt:vector>
  </HeadingPairs>
  <TitlesOfParts>
    <vt:vector size="42" baseType="lpstr">
      <vt:lpstr>Theme2</vt:lpstr>
      <vt:lpstr>1_Theme22</vt:lpstr>
      <vt:lpstr>Theme1</vt:lpstr>
      <vt:lpstr>Theme6</vt:lpstr>
      <vt:lpstr>Theme24</vt:lpstr>
      <vt:lpstr>1_Theme1</vt:lpstr>
      <vt:lpstr>1_Theme11</vt:lpstr>
      <vt:lpstr>Theme5</vt:lpstr>
      <vt:lpstr>Theme14</vt:lpstr>
      <vt:lpstr>Theme13</vt:lpstr>
      <vt:lpstr>Theme15</vt:lpstr>
      <vt:lpstr>ESTIMATING AND COSTING OF DOMESTIC INSTALLATION</vt:lpstr>
      <vt:lpstr>Slide 2</vt:lpstr>
      <vt:lpstr>Slide 3</vt:lpstr>
      <vt:lpstr>DOMESTIC INSTALLATIONS </vt:lpstr>
      <vt:lpstr>WIRING ACCESSORIES</vt:lpstr>
      <vt:lpstr>Main SWITCH </vt:lpstr>
      <vt:lpstr>Distribution board</vt:lpstr>
      <vt:lpstr>Slide 8</vt:lpstr>
      <vt:lpstr>Slide 9</vt:lpstr>
      <vt:lpstr>Slide 10</vt:lpstr>
      <vt:lpstr>Slide 11</vt:lpstr>
      <vt:lpstr>Slide 12</vt:lpstr>
      <vt:lpstr>Slide 13</vt:lpstr>
      <vt:lpstr>Slide 14</vt:lpstr>
      <vt:lpstr>Selection of wire</vt:lpstr>
      <vt:lpstr>Electrical wiring code</vt:lpstr>
      <vt:lpstr>Slide 17</vt:lpstr>
      <vt:lpstr>Slide 18</vt:lpstr>
      <vt:lpstr>Sequence to be carried out for estimate.</vt:lpstr>
      <vt:lpstr>Slide 20</vt:lpstr>
      <vt:lpstr>Slide 21</vt:lpstr>
      <vt:lpstr>CALCULATION OF LOAD</vt:lpstr>
      <vt:lpstr>ASSUME</vt:lpstr>
      <vt:lpstr>CALCULATION FOR LENGTH OF CONDUIT PIPE OF 20mm diameter</vt:lpstr>
      <vt:lpstr>CALCULATIONS FOR LENGTH OF PHASE WIRE </vt:lpstr>
      <vt:lpstr>CALCULATION FOR LENGTH OF NEUTRAL WIRE</vt:lpstr>
      <vt:lpstr>TOTAL LENGTH OF WIRE </vt:lpstr>
      <vt:lpstr>CALCULATION FOR LENGTH OF EARTH WIRE </vt:lpstr>
      <vt:lpstr>LIST OF MATERIALS</vt:lpstr>
      <vt:lpstr>LIST OF MATERIALS</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Comp Engg</cp:lastModifiedBy>
  <cp:revision>72</cp:revision>
  <dcterms:created xsi:type="dcterms:W3CDTF">2018-04-06T17:15:25Z</dcterms:created>
  <dcterms:modified xsi:type="dcterms:W3CDTF">2018-04-19T09:33:11Z</dcterms:modified>
</cp:coreProperties>
</file>