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09" r:id="rId3"/>
    <p:sldId id="300" r:id="rId4"/>
    <p:sldId id="302" r:id="rId5"/>
    <p:sldId id="303" r:id="rId6"/>
    <p:sldId id="304" r:id="rId7"/>
    <p:sldId id="305" r:id="rId8"/>
    <p:sldId id="306" r:id="rId9"/>
    <p:sldId id="307"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0260872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93"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1048694"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48695" name="Date Placeholder 3"/>
          <p:cNvSpPr>
            <a:spLocks noGrp="1"/>
          </p:cNvSpPr>
          <p:nvPr>
            <p:ph type="dt" sz="half" idx="10"/>
          </p:nvPr>
        </p:nvSpPr>
        <p:spPr/>
        <p:txBody>
          <a:bodyPr/>
          <a:lstStyle/>
          <a:p>
            <a:fld id="{5988523B-E035-4CAE-A96A-58211FC229D1}" type="datetimeFigureOut">
              <a:rPr lang="en-US" smtClean="0"/>
              <a:t>3/22/2020</a:t>
            </a:fld>
            <a:endParaRPr lang="en-CA"/>
          </a:p>
        </p:txBody>
      </p:sp>
      <p:sp>
        <p:nvSpPr>
          <p:cNvPr id="1048696" name="Footer Placeholder 4"/>
          <p:cNvSpPr>
            <a:spLocks noGrp="1"/>
          </p:cNvSpPr>
          <p:nvPr>
            <p:ph type="ftr" sz="quarter" idx="11"/>
          </p:nvPr>
        </p:nvSpPr>
        <p:spPr/>
        <p:txBody>
          <a:bodyPr/>
          <a:lstStyle/>
          <a:p>
            <a:endParaRPr lang="en-CA"/>
          </a:p>
        </p:txBody>
      </p:sp>
      <p:sp>
        <p:nvSpPr>
          <p:cNvPr id="1048697"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endParaRPr lang="en-CA"/>
          </a:p>
        </p:txBody>
      </p:sp>
      <p:sp>
        <p:nvSpPr>
          <p:cNvPr id="104874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46" name="Date Placeholder 3"/>
          <p:cNvSpPr>
            <a:spLocks noGrp="1"/>
          </p:cNvSpPr>
          <p:nvPr>
            <p:ph type="dt" sz="half" idx="10"/>
          </p:nvPr>
        </p:nvSpPr>
        <p:spPr/>
        <p:txBody>
          <a:bodyPr/>
          <a:lstStyle/>
          <a:p>
            <a:fld id="{5988523B-E035-4CAE-A96A-58211FC229D1}" type="datetimeFigureOut">
              <a:rPr lang="en-US" smtClean="0"/>
              <a:t>3/22/2020</a:t>
            </a:fld>
            <a:endParaRPr lang="en-CA"/>
          </a:p>
        </p:txBody>
      </p:sp>
      <p:sp>
        <p:nvSpPr>
          <p:cNvPr id="1048747" name="Footer Placeholder 4"/>
          <p:cNvSpPr>
            <a:spLocks noGrp="1"/>
          </p:cNvSpPr>
          <p:nvPr>
            <p:ph type="ftr" sz="quarter" idx="11"/>
          </p:nvPr>
        </p:nvSpPr>
        <p:spPr/>
        <p:txBody>
          <a:bodyPr/>
          <a:lstStyle/>
          <a:p>
            <a:endParaRPr lang="en-CA"/>
          </a:p>
        </p:txBody>
      </p:sp>
      <p:sp>
        <p:nvSpPr>
          <p:cNvPr id="1048748"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8"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1048729"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0" name="Date Placeholder 3"/>
          <p:cNvSpPr>
            <a:spLocks noGrp="1"/>
          </p:cNvSpPr>
          <p:nvPr>
            <p:ph type="dt" sz="half" idx="10"/>
          </p:nvPr>
        </p:nvSpPr>
        <p:spPr/>
        <p:txBody>
          <a:bodyPr/>
          <a:lstStyle/>
          <a:p>
            <a:fld id="{5988523B-E035-4CAE-A96A-58211FC229D1}" type="datetimeFigureOut">
              <a:rPr lang="en-US" smtClean="0"/>
              <a:t>3/22/2020</a:t>
            </a:fld>
            <a:endParaRPr lang="en-CA"/>
          </a:p>
        </p:txBody>
      </p:sp>
      <p:sp>
        <p:nvSpPr>
          <p:cNvPr id="1048731" name="Footer Placeholder 4"/>
          <p:cNvSpPr>
            <a:spLocks noGrp="1"/>
          </p:cNvSpPr>
          <p:nvPr>
            <p:ph type="ftr" sz="quarter" idx="11"/>
          </p:nvPr>
        </p:nvSpPr>
        <p:spPr/>
        <p:txBody>
          <a:bodyPr/>
          <a:lstStyle/>
          <a:p>
            <a:endParaRPr lang="en-CA"/>
          </a:p>
        </p:txBody>
      </p:sp>
      <p:sp>
        <p:nvSpPr>
          <p:cNvPr id="1048732"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a:t>Click to edit Master title style</a:t>
            </a:r>
            <a:endParaRPr lang="en-CA"/>
          </a:p>
        </p:txBody>
      </p:sp>
      <p:sp>
        <p:nvSpPr>
          <p:cNvPr id="104873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5" name="Date Placeholder 3"/>
          <p:cNvSpPr>
            <a:spLocks noGrp="1"/>
          </p:cNvSpPr>
          <p:nvPr>
            <p:ph type="dt" sz="half" idx="10"/>
          </p:nvPr>
        </p:nvSpPr>
        <p:spPr/>
        <p:txBody>
          <a:bodyPr/>
          <a:lstStyle/>
          <a:p>
            <a:fld id="{5988523B-E035-4CAE-A96A-58211FC229D1}" type="datetimeFigureOut">
              <a:rPr lang="en-US" smtClean="0"/>
              <a:t>3/22/2020</a:t>
            </a:fld>
            <a:endParaRPr lang="en-CA"/>
          </a:p>
        </p:txBody>
      </p:sp>
      <p:sp>
        <p:nvSpPr>
          <p:cNvPr id="1048736" name="Footer Placeholder 4"/>
          <p:cNvSpPr>
            <a:spLocks noGrp="1"/>
          </p:cNvSpPr>
          <p:nvPr>
            <p:ph type="ftr" sz="quarter" idx="11"/>
          </p:nvPr>
        </p:nvSpPr>
        <p:spPr/>
        <p:txBody>
          <a:bodyPr/>
          <a:lstStyle/>
          <a:p>
            <a:endParaRPr lang="en-CA"/>
          </a:p>
        </p:txBody>
      </p:sp>
      <p:sp>
        <p:nvSpPr>
          <p:cNvPr id="1048737"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9"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1048750"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1" name="Date Placeholder 3"/>
          <p:cNvSpPr>
            <a:spLocks noGrp="1"/>
          </p:cNvSpPr>
          <p:nvPr>
            <p:ph type="dt" sz="half" idx="10"/>
          </p:nvPr>
        </p:nvSpPr>
        <p:spPr/>
        <p:txBody>
          <a:bodyPr/>
          <a:lstStyle/>
          <a:p>
            <a:fld id="{5988523B-E035-4CAE-A96A-58211FC229D1}" type="datetimeFigureOut">
              <a:rPr lang="en-US" smtClean="0"/>
              <a:t>3/22/2020</a:t>
            </a:fld>
            <a:endParaRPr lang="en-CA"/>
          </a:p>
        </p:txBody>
      </p:sp>
      <p:sp>
        <p:nvSpPr>
          <p:cNvPr id="1048752" name="Footer Placeholder 4"/>
          <p:cNvSpPr>
            <a:spLocks noGrp="1"/>
          </p:cNvSpPr>
          <p:nvPr>
            <p:ph type="ftr" sz="quarter" idx="11"/>
          </p:nvPr>
        </p:nvSpPr>
        <p:spPr/>
        <p:txBody>
          <a:bodyPr/>
          <a:lstStyle/>
          <a:p>
            <a:endParaRPr lang="en-CA"/>
          </a:p>
        </p:txBody>
      </p:sp>
      <p:sp>
        <p:nvSpPr>
          <p:cNvPr id="1048753"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a:t>Click to edit Master title style</a:t>
            </a:r>
            <a:endParaRPr lang="en-CA"/>
          </a:p>
        </p:txBody>
      </p:sp>
      <p:sp>
        <p:nvSpPr>
          <p:cNvPr id="1048755"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6"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7" name="Date Placeholder 4"/>
          <p:cNvSpPr>
            <a:spLocks noGrp="1"/>
          </p:cNvSpPr>
          <p:nvPr>
            <p:ph type="dt" sz="half" idx="10"/>
          </p:nvPr>
        </p:nvSpPr>
        <p:spPr/>
        <p:txBody>
          <a:bodyPr/>
          <a:lstStyle/>
          <a:p>
            <a:fld id="{5988523B-E035-4CAE-A96A-58211FC229D1}" type="datetimeFigureOut">
              <a:rPr lang="en-US" smtClean="0"/>
              <a:t>3/22/2020</a:t>
            </a:fld>
            <a:endParaRPr lang="en-CA"/>
          </a:p>
        </p:txBody>
      </p:sp>
      <p:sp>
        <p:nvSpPr>
          <p:cNvPr id="1048758" name="Footer Placeholder 5"/>
          <p:cNvSpPr>
            <a:spLocks noGrp="1"/>
          </p:cNvSpPr>
          <p:nvPr>
            <p:ph type="ftr" sz="quarter" idx="11"/>
          </p:nvPr>
        </p:nvSpPr>
        <p:spPr/>
        <p:txBody>
          <a:bodyPr/>
          <a:lstStyle/>
          <a:p>
            <a:endParaRPr lang="en-CA"/>
          </a:p>
        </p:txBody>
      </p:sp>
      <p:sp>
        <p:nvSpPr>
          <p:cNvPr id="1048759"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US"/>
              <a:t>Click to edit Master title style</a:t>
            </a:r>
            <a:endParaRPr lang="en-CA"/>
          </a:p>
        </p:txBody>
      </p:sp>
      <p:sp>
        <p:nvSpPr>
          <p:cNvPr id="1048761"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2"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3"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4"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5" name="Date Placeholder 6"/>
          <p:cNvSpPr>
            <a:spLocks noGrp="1"/>
          </p:cNvSpPr>
          <p:nvPr>
            <p:ph type="dt" sz="half" idx="10"/>
          </p:nvPr>
        </p:nvSpPr>
        <p:spPr/>
        <p:txBody>
          <a:bodyPr/>
          <a:lstStyle/>
          <a:p>
            <a:fld id="{5988523B-E035-4CAE-A96A-58211FC229D1}" type="datetimeFigureOut">
              <a:rPr lang="en-US" smtClean="0"/>
              <a:t>3/22/2020</a:t>
            </a:fld>
            <a:endParaRPr lang="en-CA"/>
          </a:p>
        </p:txBody>
      </p:sp>
      <p:sp>
        <p:nvSpPr>
          <p:cNvPr id="1048766" name="Footer Placeholder 7"/>
          <p:cNvSpPr>
            <a:spLocks noGrp="1"/>
          </p:cNvSpPr>
          <p:nvPr>
            <p:ph type="ftr" sz="quarter" idx="11"/>
          </p:nvPr>
        </p:nvSpPr>
        <p:spPr/>
        <p:txBody>
          <a:bodyPr/>
          <a:lstStyle/>
          <a:p>
            <a:endParaRPr lang="en-CA"/>
          </a:p>
        </p:txBody>
      </p:sp>
      <p:sp>
        <p:nvSpPr>
          <p:cNvPr id="1048767"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a:t>Click to edit Master title style</a:t>
            </a:r>
            <a:endParaRPr lang="en-CA"/>
          </a:p>
        </p:txBody>
      </p:sp>
      <p:sp>
        <p:nvSpPr>
          <p:cNvPr id="1048725" name="Date Placeholder 2"/>
          <p:cNvSpPr>
            <a:spLocks noGrp="1"/>
          </p:cNvSpPr>
          <p:nvPr>
            <p:ph type="dt" sz="half" idx="10"/>
          </p:nvPr>
        </p:nvSpPr>
        <p:spPr/>
        <p:txBody>
          <a:bodyPr/>
          <a:lstStyle/>
          <a:p>
            <a:fld id="{5988523B-E035-4CAE-A96A-58211FC229D1}" type="datetimeFigureOut">
              <a:rPr lang="en-US" smtClean="0"/>
              <a:t>3/22/2020</a:t>
            </a:fld>
            <a:endParaRPr lang="en-CA"/>
          </a:p>
        </p:txBody>
      </p:sp>
      <p:sp>
        <p:nvSpPr>
          <p:cNvPr id="1048726" name="Footer Placeholder 3"/>
          <p:cNvSpPr>
            <a:spLocks noGrp="1"/>
          </p:cNvSpPr>
          <p:nvPr>
            <p:ph type="ftr" sz="quarter" idx="11"/>
          </p:nvPr>
        </p:nvSpPr>
        <p:spPr/>
        <p:txBody>
          <a:bodyPr/>
          <a:lstStyle/>
          <a:p>
            <a:endParaRPr lang="en-CA"/>
          </a:p>
        </p:txBody>
      </p:sp>
      <p:sp>
        <p:nvSpPr>
          <p:cNvPr id="1048727"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5988523B-E035-4CAE-A96A-58211FC229D1}" type="datetimeFigureOut">
              <a:rPr lang="en-US" smtClean="0"/>
              <a:t>3/22/2020</a:t>
            </a:fld>
            <a:endParaRPr lang="en-CA"/>
          </a:p>
        </p:txBody>
      </p:sp>
      <p:sp>
        <p:nvSpPr>
          <p:cNvPr id="1048582" name="Footer Placeholder 2"/>
          <p:cNvSpPr>
            <a:spLocks noGrp="1"/>
          </p:cNvSpPr>
          <p:nvPr>
            <p:ph type="ftr" sz="quarter" idx="11"/>
          </p:nvPr>
        </p:nvSpPr>
        <p:spPr/>
        <p:txBody>
          <a:bodyPr/>
          <a:lstStyle/>
          <a:p>
            <a:endParaRPr lang="en-CA"/>
          </a:p>
        </p:txBody>
      </p:sp>
      <p:sp>
        <p:nvSpPr>
          <p:cNvPr id="1048583"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8"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1048769"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70"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1" name="Date Placeholder 4"/>
          <p:cNvSpPr>
            <a:spLocks noGrp="1"/>
          </p:cNvSpPr>
          <p:nvPr>
            <p:ph type="dt" sz="half" idx="10"/>
          </p:nvPr>
        </p:nvSpPr>
        <p:spPr/>
        <p:txBody>
          <a:bodyPr/>
          <a:lstStyle/>
          <a:p>
            <a:fld id="{5988523B-E035-4CAE-A96A-58211FC229D1}" type="datetimeFigureOut">
              <a:rPr lang="en-US" smtClean="0"/>
              <a:t>3/22/2020</a:t>
            </a:fld>
            <a:endParaRPr lang="en-CA"/>
          </a:p>
        </p:txBody>
      </p:sp>
      <p:sp>
        <p:nvSpPr>
          <p:cNvPr id="1048772" name="Footer Placeholder 5"/>
          <p:cNvSpPr>
            <a:spLocks noGrp="1"/>
          </p:cNvSpPr>
          <p:nvPr>
            <p:ph type="ftr" sz="quarter" idx="11"/>
          </p:nvPr>
        </p:nvSpPr>
        <p:spPr/>
        <p:txBody>
          <a:bodyPr/>
          <a:lstStyle/>
          <a:p>
            <a:endParaRPr lang="en-CA"/>
          </a:p>
        </p:txBody>
      </p:sp>
      <p:sp>
        <p:nvSpPr>
          <p:cNvPr id="1048773"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8"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1048739"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48740"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1" name="Date Placeholder 4"/>
          <p:cNvSpPr>
            <a:spLocks noGrp="1"/>
          </p:cNvSpPr>
          <p:nvPr>
            <p:ph type="dt" sz="half" idx="10"/>
          </p:nvPr>
        </p:nvSpPr>
        <p:spPr/>
        <p:txBody>
          <a:bodyPr/>
          <a:lstStyle/>
          <a:p>
            <a:fld id="{5988523B-E035-4CAE-A96A-58211FC229D1}" type="datetimeFigureOut">
              <a:rPr lang="en-US" smtClean="0"/>
              <a:t>3/22/2020</a:t>
            </a:fld>
            <a:endParaRPr lang="en-CA"/>
          </a:p>
        </p:txBody>
      </p:sp>
      <p:sp>
        <p:nvSpPr>
          <p:cNvPr id="1048742" name="Footer Placeholder 5"/>
          <p:cNvSpPr>
            <a:spLocks noGrp="1"/>
          </p:cNvSpPr>
          <p:nvPr>
            <p:ph type="ftr" sz="quarter" idx="11"/>
          </p:nvPr>
        </p:nvSpPr>
        <p:spPr/>
        <p:txBody>
          <a:bodyPr/>
          <a:lstStyle/>
          <a:p>
            <a:endParaRPr lang="en-CA"/>
          </a:p>
        </p:txBody>
      </p:sp>
      <p:sp>
        <p:nvSpPr>
          <p:cNvPr id="1048743"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1048577"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578"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3/22/2020</a:t>
            </a:fld>
            <a:endParaRPr lang="en-CA"/>
          </a:p>
        </p:txBody>
      </p:sp>
      <p:sp>
        <p:nvSpPr>
          <p:cNvPr id="1048579"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1048580"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1"/>
          <p:cNvPicPr>
            <a:picLocks/>
          </p:cNvPicPr>
          <p:nvPr/>
        </p:nvPicPr>
        <p:blipFill>
          <a:blip r:embed="rId2" cstate="print"/>
          <a:stretch>
            <a:fillRect/>
          </a:stretch>
        </p:blipFill>
        <p:spPr>
          <a:xfrm>
            <a:off x="0" y="112092"/>
            <a:ext cx="9144000" cy="6845300"/>
          </a:xfrm>
          <a:prstGeom prst="rect">
            <a:avLst/>
          </a:prstGeom>
        </p:spPr>
      </p:pic>
      <p:sp>
        <p:nvSpPr>
          <p:cNvPr id="1048584" name="TextBox 2"/>
          <p:cNvSpPr txBox="1"/>
          <p:nvPr/>
        </p:nvSpPr>
        <p:spPr>
          <a:xfrm>
            <a:off x="1515651" y="322569"/>
            <a:ext cx="5511800" cy="2171700"/>
          </a:xfrm>
          <a:prstGeom prst="rect">
            <a:avLst/>
          </a:prstGeom>
          <a:noFill/>
        </p:spPr>
        <p:txBody>
          <a:bodyPr vert="horz" wrap="none" lIns="0" tIns="0" rIns="0" bIns="0" rtlCol="0">
            <a:spAutoFit/>
          </a:bodyPr>
          <a:lstStyle/>
          <a:p>
            <a:pPr>
              <a:lnSpc>
                <a:spcPts val="5520"/>
              </a:lnSpc>
            </a:pPr>
            <a:r>
              <a:rPr lang="en-US" sz="4800">
                <a:solidFill>
                  <a:srgbClr val="000000"/>
                </a:solidFill>
                <a:latin typeface="Candara"/>
                <a:cs typeface="Candara"/>
              </a:rPr>
              <a:t>Electrical Measuring </a:t>
            </a:r>
            <a:endParaRPr lang="zh-CN" altLang="en-US">
              <a:solidFill>
                <a:srgbClr val="000000"/>
              </a:solidFill>
            </a:endParaRPr>
          </a:p>
          <a:p>
            <a:pPr>
              <a:lnSpc>
                <a:spcPts val="5520"/>
              </a:lnSpc>
            </a:pPr>
            <a:r>
              <a:rPr lang="en-US" sz="4800">
                <a:solidFill>
                  <a:srgbClr val="000000"/>
                </a:solidFill>
                <a:latin typeface="Candara"/>
                <a:cs typeface="Candara"/>
              </a:rPr>
              <a:t>Instruments and </a:t>
            </a:r>
            <a:endParaRPr lang="zh-CN" altLang="en-US">
              <a:solidFill>
                <a:srgbClr val="000000"/>
              </a:solidFill>
            </a:endParaRPr>
          </a:p>
          <a:p>
            <a:pPr>
              <a:lnSpc>
                <a:spcPts val="5520"/>
              </a:lnSpc>
            </a:pPr>
            <a:r>
              <a:rPr lang="en-US" sz="4800">
                <a:solidFill>
                  <a:srgbClr val="000000"/>
                </a:solidFill>
                <a:latin typeface="Candara"/>
                <a:cs typeface="Candara"/>
              </a:rPr>
              <a:t>Instrumentation</a:t>
            </a:r>
            <a:endParaRPr lang="zh-CN" altLang="en-US">
              <a:solidFill>
                <a:srgbClr val="000000"/>
              </a:solidFill>
            </a:endParaRPr>
          </a:p>
        </p:txBody>
      </p:sp>
      <p:pic>
        <p:nvPicPr>
          <p:cNvPr id="2097153" name="Picture 2097152"/>
          <p:cNvPicPr>
            <a:picLocks/>
          </p:cNvPicPr>
          <p:nvPr/>
        </p:nvPicPr>
        <p:blipFill>
          <a:blip r:embed="rId3"/>
          <a:stretch>
            <a:fillRect/>
          </a:stretch>
        </p:blipFill>
        <p:spPr>
          <a:xfrm>
            <a:off x="250638" y="2541129"/>
            <a:ext cx="417994" cy="503859"/>
          </a:xfrm>
          <a:prstGeom prst="rect">
            <a:avLst/>
          </a:prstGeom>
        </p:spPr>
      </p:pic>
      <p:sp>
        <p:nvSpPr>
          <p:cNvPr id="1048780" name="TextBox 1048779"/>
          <p:cNvSpPr txBox="1"/>
          <p:nvPr/>
        </p:nvSpPr>
        <p:spPr>
          <a:xfrm>
            <a:off x="4070558" y="6112989"/>
            <a:ext cx="4572000" cy="637539"/>
          </a:xfrm>
          <a:prstGeom prst="rect">
            <a:avLst/>
          </a:prstGeom>
        </p:spPr>
        <p:txBody>
          <a:bodyPr wrap="square" rtlCol="0">
            <a:spAutoFit/>
          </a:bodyPr>
          <a:lstStyle/>
          <a:p>
            <a:r>
              <a:rPr lang="en-IN" sz="3800" b="1">
                <a:solidFill>
                  <a:srgbClr val="FFFFFF"/>
                </a:solidFill>
              </a:rPr>
              <a:t>By</a:t>
            </a:r>
            <a:r>
              <a:rPr lang="en-US" sz="3800" b="1">
                <a:solidFill>
                  <a:srgbClr val="FFFFFF"/>
                </a:solidFill>
              </a:rPr>
              <a:t> :-</a:t>
            </a:r>
            <a:r>
              <a:rPr lang="en-IN" sz="3800" b="1">
                <a:solidFill>
                  <a:srgbClr val="FFFFFF"/>
                </a:solidFill>
              </a:rPr>
              <a:t> Sh Gulvender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1"/>
          <p:cNvPicPr>
            <a:picLocks/>
          </p:cNvPicPr>
          <p:nvPr/>
        </p:nvPicPr>
        <p:blipFill>
          <a:blip r:embed="rId2" cstate="print"/>
          <a:srcRect l="5473" r="5473"/>
          <a:stretch>
            <a:fillRect/>
          </a:stretch>
        </p:blipFill>
        <p:spPr>
          <a:xfrm>
            <a:off x="172855" y="2177337"/>
            <a:ext cx="9144000" cy="6845300"/>
          </a:xfrm>
          <a:prstGeom prst="rect">
            <a:avLst/>
          </a:prstGeom>
        </p:spPr>
      </p:pic>
      <p:sp>
        <p:nvSpPr>
          <p:cNvPr id="1048587" name="TextBox 1048586"/>
          <p:cNvSpPr txBox="1"/>
          <p:nvPr/>
        </p:nvSpPr>
        <p:spPr>
          <a:xfrm>
            <a:off x="295924" y="828596"/>
            <a:ext cx="8552153" cy="1348741"/>
          </a:xfrm>
          <a:prstGeom prst="rect">
            <a:avLst/>
          </a:prstGeom>
        </p:spPr>
        <p:txBody>
          <a:bodyPr wrap="square" rtlCol="0">
            <a:spAutoFit/>
          </a:bodyPr>
          <a:lstStyle/>
          <a:p>
            <a:r>
              <a:rPr lang="en-IN" sz="2800">
                <a:solidFill>
                  <a:srgbClr val="000000"/>
                </a:solidFill>
              </a:rPr>
              <a:t>An LCR meter is a type of electronic test equipment used to measure the inductance (L), capacitance (C), and resistance (R) of an electronic component.</a:t>
            </a:r>
          </a:p>
        </p:txBody>
      </p:sp>
      <p:sp>
        <p:nvSpPr>
          <p:cNvPr id="1048588" name="TextBox 1048587"/>
          <p:cNvSpPr txBox="1"/>
          <p:nvPr/>
        </p:nvSpPr>
        <p:spPr>
          <a:xfrm>
            <a:off x="2286000" y="127560"/>
            <a:ext cx="4572000" cy="701039"/>
          </a:xfrm>
          <a:prstGeom prst="rect">
            <a:avLst/>
          </a:prstGeom>
        </p:spPr>
        <p:txBody>
          <a:bodyPr wrap="square" rtlCol="0">
            <a:spAutoFit/>
          </a:bodyPr>
          <a:lstStyle/>
          <a:p>
            <a:r>
              <a:rPr lang="en-IN" sz="4200" b="1">
                <a:solidFill>
                  <a:srgbClr val="000000"/>
                </a:solidFill>
              </a:rPr>
              <a:t>LCR meter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p:cNvPicPr>
          <p:nvPr/>
        </p:nvPicPr>
        <p:blipFill>
          <a:blip r:embed="rId2" cstate="print"/>
          <a:stretch>
            <a:fillRect/>
          </a:stretch>
        </p:blipFill>
        <p:spPr>
          <a:xfrm>
            <a:off x="0" y="0"/>
            <a:ext cx="9144000" cy="6845300"/>
          </a:xfrm>
          <a:prstGeom prst="rect">
            <a:avLst/>
          </a:prstGeom>
        </p:spPr>
      </p:pic>
      <p:sp>
        <p:nvSpPr>
          <p:cNvPr id="1048589" name="TextBox 1048588"/>
          <p:cNvSpPr txBox="1"/>
          <p:nvPr/>
        </p:nvSpPr>
        <p:spPr>
          <a:xfrm>
            <a:off x="535461" y="282423"/>
            <a:ext cx="6322538" cy="599439"/>
          </a:xfrm>
          <a:prstGeom prst="rect">
            <a:avLst/>
          </a:prstGeom>
        </p:spPr>
        <p:txBody>
          <a:bodyPr wrap="square" rtlCol="0">
            <a:spAutoFit/>
          </a:bodyPr>
          <a:lstStyle/>
          <a:p>
            <a:r>
              <a:rPr lang="en-IN" sz="3500" b="1">
                <a:solidFill>
                  <a:srgbClr val="000000"/>
                </a:solidFill>
              </a:rPr>
              <a:t>Advantages of an LCR meter</a:t>
            </a:r>
          </a:p>
        </p:txBody>
      </p:sp>
      <p:sp>
        <p:nvSpPr>
          <p:cNvPr id="1048590" name="TextBox 1048589"/>
          <p:cNvSpPr txBox="1"/>
          <p:nvPr/>
        </p:nvSpPr>
        <p:spPr>
          <a:xfrm>
            <a:off x="0" y="2034231"/>
            <a:ext cx="8681889" cy="2606040"/>
          </a:xfrm>
          <a:prstGeom prst="rect">
            <a:avLst/>
          </a:prstGeom>
        </p:spPr>
        <p:txBody>
          <a:bodyPr wrap="square" rtlCol="0">
            <a:spAutoFit/>
          </a:bodyPr>
          <a:lstStyle/>
          <a:p>
            <a:r>
              <a:rPr lang="en-US" sz="2800">
                <a:solidFill>
                  <a:srgbClr val="000000"/>
                </a:solidFill>
              </a:rPr>
              <a:t>1.  One</a:t>
            </a:r>
            <a:r>
              <a:rPr lang="en-IN" sz="2800">
                <a:solidFill>
                  <a:srgbClr val="000000"/>
                </a:solidFill>
              </a:rPr>
              <a:t> thing that is evident is that it is compact and a three in one sort of a measuring unit which is obviously preferable.
</a:t>
            </a:r>
            <a:r>
              <a:rPr lang="en-US" sz="2800">
                <a:solidFill>
                  <a:srgbClr val="000000"/>
                </a:solidFill>
              </a:rPr>
              <a:t>2.  Other</a:t>
            </a:r>
            <a:r>
              <a:rPr lang="en-IN" sz="2800">
                <a:solidFill>
                  <a:srgbClr val="000000"/>
                </a:solidFill>
              </a:rPr>
              <a:t> than this it is also worth mentioning here that an LCR meter is quite accurate and gives the readings with a high precision.</a:t>
            </a:r>
          </a:p>
        </p:txBody>
      </p:sp>
      <p:sp>
        <p:nvSpPr>
          <p:cNvPr id="1048591" name="TextBox 1048590"/>
          <p:cNvSpPr txBox="1"/>
          <p:nvPr/>
        </p:nvSpPr>
        <p:spPr>
          <a:xfrm>
            <a:off x="0" y="4487563"/>
            <a:ext cx="8423617" cy="2186940"/>
          </a:xfrm>
          <a:prstGeom prst="rect">
            <a:avLst/>
          </a:prstGeom>
        </p:spPr>
        <p:txBody>
          <a:bodyPr wrap="square" rtlCol="0">
            <a:spAutoFit/>
          </a:bodyPr>
          <a:lstStyle/>
          <a:p>
            <a:r>
              <a:rPr lang="en-US" sz="2800">
                <a:solidFill>
                  <a:srgbClr val="000000"/>
                </a:solidFill>
              </a:rPr>
              <a:t>3.  It</a:t>
            </a:r>
            <a:r>
              <a:rPr lang="en-IN" sz="2800">
                <a:solidFill>
                  <a:srgbClr val="000000"/>
                </a:solidFill>
              </a:rPr>
              <a:t> can also tell about the angle between the voltage and the current measure if needed.
</a:t>
            </a:r>
            <a:r>
              <a:rPr lang="en-US" sz="2800">
                <a:solidFill>
                  <a:srgbClr val="000000"/>
                </a:solidFill>
              </a:rPr>
              <a:t>4.  It</a:t>
            </a:r>
            <a:r>
              <a:rPr lang="en-IN" sz="2800">
                <a:solidFill>
                  <a:srgbClr val="000000"/>
                </a:solidFill>
              </a:rPr>
              <a:t> is easy to calibrate and quick to use, the user just needs to connect the two probes of the meter to the DUT as shown below: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1"/>
          <p:cNvPicPr>
            <a:picLocks/>
          </p:cNvPicPr>
          <p:nvPr/>
        </p:nvPicPr>
        <p:blipFill>
          <a:blip r:embed="rId2" cstate="print"/>
          <a:stretch>
            <a:fillRect/>
          </a:stretch>
        </p:blipFill>
        <p:spPr>
          <a:xfrm>
            <a:off x="0" y="0"/>
            <a:ext cx="9144000" cy="6845300"/>
          </a:xfrm>
          <a:prstGeom prst="rect">
            <a:avLst/>
          </a:prstGeom>
        </p:spPr>
      </p:pic>
      <p:sp>
        <p:nvSpPr>
          <p:cNvPr id="1048592" name="TextBox 2"/>
          <p:cNvSpPr txBox="1"/>
          <p:nvPr/>
        </p:nvSpPr>
        <p:spPr>
          <a:xfrm>
            <a:off x="3251200" y="609600"/>
            <a:ext cx="27813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Transducer</a:t>
            </a:r>
          </a:p>
          <a:p>
            <a:pPr>
              <a:lnSpc>
                <a:spcPts val="5060"/>
              </a:lnSpc>
            </a:pPr>
            <a:endParaRPr lang="en-CA" sz="4404">
              <a:solidFill>
                <a:srgbClr val="000000"/>
              </a:solidFill>
            </a:endParaRPr>
          </a:p>
        </p:txBody>
      </p:sp>
      <p:sp>
        <p:nvSpPr>
          <p:cNvPr id="1048593" name="TextBox 3"/>
          <p:cNvSpPr txBox="1"/>
          <p:nvPr/>
        </p:nvSpPr>
        <p:spPr>
          <a:xfrm>
            <a:off x="1231900" y="2692400"/>
            <a:ext cx="6997700" cy="1270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This article is about an engineering device. For the similarly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named concept in computer science, see Finite state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transducer.</a:t>
            </a:r>
          </a:p>
          <a:p>
            <a:pPr>
              <a:lnSpc>
                <a:spcPts val="2100"/>
              </a:lnSpc>
            </a:pPr>
            <a:endParaRPr lang="en-CA" sz="2195">
              <a:solidFill>
                <a:srgbClr val="000000"/>
              </a:solidFill>
            </a:endParaRPr>
          </a:p>
        </p:txBody>
      </p:sp>
      <p:sp>
        <p:nvSpPr>
          <p:cNvPr id="1048594" name="TextBox 4"/>
          <p:cNvSpPr txBox="1"/>
          <p:nvPr/>
        </p:nvSpPr>
        <p:spPr>
          <a:xfrm>
            <a:off x="952500" y="3568700"/>
            <a:ext cx="6743700" cy="952500"/>
          </a:xfrm>
          <a:prstGeom prst="rect">
            <a:avLst/>
          </a:prstGeom>
          <a:noFill/>
        </p:spPr>
        <p:txBody>
          <a:bodyPr vert="horz" wrap="none" lIns="0" tIns="0" rIns="0" bIns="0" rtlCol="0">
            <a:spAutoFit/>
          </a:bodyPr>
          <a:lstStyle/>
          <a:p>
            <a:pPr>
              <a:lnSpc>
                <a:spcPts val="2100"/>
              </a:lnSpc>
            </a:pPr>
            <a:r>
              <a:rPr lang="en-CA" sz="2195">
                <a:solidFill>
                  <a:srgbClr val="30B6FC"/>
                </a:solidFill>
                <a:latin typeface="Arial Unicode MS"/>
                <a:cs typeface="Arial Unicode MS"/>
              </a:rPr>
              <a:t></a:t>
            </a:r>
            <a:r>
              <a:rPr lang="en-CA" sz="2195">
                <a:solidFill>
                  <a:srgbClr val="073D86"/>
                </a:solidFill>
                <a:latin typeface="Candara"/>
                <a:cs typeface="Candara"/>
              </a:rPr>
              <a:t> A transducer is a device that converts energy from one</a:t>
            </a:r>
            <a:r>
              <a:rPr lang="en-CA" sz="2198">
                <a:solidFill>
                  <a:srgbClr val="000000"/>
                </a:solidFill>
                <a:latin typeface="Times New Roman"/>
              </a:rPr>
              <a:t/>
            </a:r>
            <a:br>
              <a:rPr lang="en-CA" sz="2198">
                <a:solidFill>
                  <a:srgbClr val="000000"/>
                </a:solidFill>
                <a:latin typeface="Times New Roman"/>
              </a:rPr>
            </a:br>
            <a:r>
              <a:rPr lang="en-CA" sz="2198">
                <a:solidFill>
                  <a:srgbClr val="073D86"/>
                </a:solidFill>
                <a:latin typeface="Candara"/>
                <a:cs typeface="Candara"/>
              </a:rPr>
              <a:t>form to another. Usually a transducer converts a signal in</a:t>
            </a:r>
          </a:p>
          <a:p>
            <a:pPr>
              <a:lnSpc>
                <a:spcPts val="2100"/>
              </a:lnSpc>
            </a:pPr>
            <a:endParaRPr lang="en-CA" sz="2198">
              <a:solidFill>
                <a:srgbClr val="000000"/>
              </a:solidFill>
            </a:endParaRPr>
          </a:p>
        </p:txBody>
      </p:sp>
      <p:sp>
        <p:nvSpPr>
          <p:cNvPr id="1048595" name="TextBox 5"/>
          <p:cNvSpPr txBox="1"/>
          <p:nvPr/>
        </p:nvSpPr>
        <p:spPr>
          <a:xfrm>
            <a:off x="1231900" y="4089400"/>
            <a:ext cx="4838700" cy="635000"/>
          </a:xfrm>
          <a:prstGeom prst="rect">
            <a:avLst/>
          </a:prstGeom>
          <a:noFill/>
        </p:spPr>
        <p:txBody>
          <a:bodyPr vert="horz" wrap="none" lIns="0" tIns="0" rIns="0" bIns="0" rtlCol="0">
            <a:spAutoFit/>
          </a:bodyPr>
          <a:lstStyle/>
          <a:p>
            <a:pPr>
              <a:lnSpc>
                <a:spcPts val="2220"/>
              </a:lnSpc>
            </a:pPr>
            <a:r>
              <a:rPr lang="en-CA" sz="2195">
                <a:solidFill>
                  <a:srgbClr val="073D86"/>
                </a:solidFill>
                <a:latin typeface="Candara"/>
                <a:cs typeface="Candara"/>
              </a:rPr>
              <a:t>one form of energy to a signal in another.</a:t>
            </a:r>
          </a:p>
          <a:p>
            <a:pPr>
              <a:lnSpc>
                <a:spcPts val="2220"/>
              </a:lnSpc>
            </a:pPr>
            <a:endParaRPr lang="en-CA" sz="2195">
              <a:solidFill>
                <a:srgbClr val="000000"/>
              </a:solidFill>
            </a:endParaRPr>
          </a:p>
        </p:txBody>
      </p:sp>
      <p:sp>
        <p:nvSpPr>
          <p:cNvPr id="1048596" name="TextBox 6"/>
          <p:cNvSpPr txBox="1"/>
          <p:nvPr/>
        </p:nvSpPr>
        <p:spPr>
          <a:xfrm>
            <a:off x="952500" y="4432300"/>
            <a:ext cx="6832600" cy="2222499"/>
          </a:xfrm>
          <a:prstGeom prst="rect">
            <a:avLst/>
          </a:prstGeom>
          <a:noFill/>
        </p:spPr>
        <p:txBody>
          <a:bodyPr vert="horz" wrap="none" lIns="0" tIns="0" rIns="0" bIns="0" rtlCol="0">
            <a:spAutoFit/>
          </a:bodyPr>
          <a:lstStyle/>
          <a:p>
            <a:pPr>
              <a:lnSpc>
                <a:spcPts val="2120"/>
              </a:lnSpc>
            </a:pPr>
            <a:r>
              <a:rPr lang="en-CA" sz="2195">
                <a:solidFill>
                  <a:srgbClr val="30B6FC"/>
                </a:solidFill>
                <a:latin typeface="Arial Unicode MS"/>
                <a:cs typeface="Arial Unicode MS"/>
              </a:rPr>
              <a:t></a:t>
            </a:r>
            <a:r>
              <a:rPr lang="en-CA" sz="2195">
                <a:solidFill>
                  <a:srgbClr val="073D86"/>
                </a:solidFill>
                <a:latin typeface="Candara"/>
                <a:cs typeface="Candara"/>
              </a:rPr>
              <a:t> Transducers are often employed at the boundaries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automation, measurement, and control systems, where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electrical signals are converted to and from other physical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quantities (energy, force, torque, light, motion, position,</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etc.). The process of converting one form of energy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another is known as transduction.</a:t>
            </a:r>
          </a:p>
          <a:p>
            <a:pPr>
              <a:lnSpc>
                <a:spcPts val="2120"/>
              </a:lnSpc>
            </a:pPr>
            <a:endParaRPr lang="en-CA" sz="2195">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1"/>
          <p:cNvPicPr>
            <a:picLocks/>
          </p:cNvPicPr>
          <p:nvPr/>
        </p:nvPicPr>
        <p:blipFill>
          <a:blip r:embed="rId2" cstate="print"/>
          <a:stretch>
            <a:fillRect/>
          </a:stretch>
        </p:blipFill>
        <p:spPr>
          <a:xfrm>
            <a:off x="0" y="0"/>
            <a:ext cx="9144000" cy="6845300"/>
          </a:xfrm>
          <a:prstGeom prst="rect">
            <a:avLst/>
          </a:prstGeom>
        </p:spPr>
      </p:pic>
      <p:sp>
        <p:nvSpPr>
          <p:cNvPr id="1048597" name="TextBox 2"/>
          <p:cNvSpPr txBox="1"/>
          <p:nvPr/>
        </p:nvSpPr>
        <p:spPr>
          <a:xfrm>
            <a:off x="1358900" y="609600"/>
            <a:ext cx="6743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various types of transducer</a:t>
            </a:r>
          </a:p>
          <a:p>
            <a:pPr>
              <a:lnSpc>
                <a:spcPts val="5060"/>
              </a:lnSpc>
            </a:pPr>
            <a:endParaRPr lang="en-CA" sz="4404">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
          <p:cNvPicPr>
            <a:picLocks/>
          </p:cNvPicPr>
          <p:nvPr/>
        </p:nvPicPr>
        <p:blipFill>
          <a:blip r:embed="rId2" cstate="print"/>
          <a:stretch>
            <a:fillRect/>
          </a:stretch>
        </p:blipFill>
        <p:spPr>
          <a:xfrm>
            <a:off x="0" y="0"/>
            <a:ext cx="9144000" cy="6845300"/>
          </a:xfrm>
          <a:prstGeom prst="rect">
            <a:avLst/>
          </a:prstGeom>
        </p:spPr>
      </p:pic>
      <p:sp>
        <p:nvSpPr>
          <p:cNvPr id="1048598" name="TextBox 2"/>
          <p:cNvSpPr txBox="1"/>
          <p:nvPr/>
        </p:nvSpPr>
        <p:spPr>
          <a:xfrm>
            <a:off x="1092200" y="609600"/>
            <a:ext cx="7302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strain gauge</a:t>
            </a:r>
          </a:p>
          <a:p>
            <a:pPr>
              <a:lnSpc>
                <a:spcPts val="5060"/>
              </a:lnSpc>
            </a:pPr>
            <a:endParaRPr lang="en-CA" sz="4404">
              <a:solidFill>
                <a:srgbClr val="000000"/>
              </a:solidFill>
            </a:endParaRPr>
          </a:p>
        </p:txBody>
      </p:sp>
      <p:sp>
        <p:nvSpPr>
          <p:cNvPr id="1048599" name="TextBox 3"/>
          <p:cNvSpPr txBox="1"/>
          <p:nvPr/>
        </p:nvSpPr>
        <p:spPr>
          <a:xfrm>
            <a:off x="1231900" y="2717800"/>
            <a:ext cx="65151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A strain gauge is a device used to measure strain on an</a:t>
            </a:r>
          </a:p>
          <a:p>
            <a:pPr>
              <a:lnSpc>
                <a:spcPts val="2530"/>
              </a:lnSpc>
            </a:pPr>
            <a:endParaRPr lang="en-CA" sz="2195">
              <a:solidFill>
                <a:srgbClr val="000000"/>
              </a:solidFill>
            </a:endParaRPr>
          </a:p>
        </p:txBody>
      </p:sp>
      <p:sp>
        <p:nvSpPr>
          <p:cNvPr id="1048600" name="TextBox 4"/>
          <p:cNvSpPr txBox="1"/>
          <p:nvPr/>
        </p:nvSpPr>
        <p:spPr>
          <a:xfrm>
            <a:off x="1231900" y="3035300"/>
            <a:ext cx="6997700" cy="952500"/>
          </a:xfrm>
          <a:prstGeom prst="rect">
            <a:avLst/>
          </a:prstGeom>
          <a:noFill/>
        </p:spPr>
        <p:txBody>
          <a:bodyPr vert="horz" wrap="none" lIns="0" tIns="0" rIns="0" bIns="0" rtlCol="0">
            <a:spAutoFit/>
          </a:bodyPr>
          <a:lstStyle/>
          <a:p>
            <a:pPr>
              <a:lnSpc>
                <a:spcPts val="2600"/>
              </a:lnSpc>
            </a:pPr>
            <a:r>
              <a:rPr lang="en-CA" sz="2195">
                <a:solidFill>
                  <a:srgbClr val="073D86"/>
                </a:solidFill>
                <a:latin typeface="Candara"/>
                <a:cs typeface="Candara"/>
              </a:rPr>
              <a:t>object. Invented by Edward E. Simmons and Arthur C. Ruge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in 1938, the most common type of strain gauge consists of</a:t>
            </a:r>
          </a:p>
          <a:p>
            <a:pPr>
              <a:lnSpc>
                <a:spcPts val="2600"/>
              </a:lnSpc>
            </a:pPr>
            <a:endParaRPr lang="en-CA" sz="2195">
              <a:solidFill>
                <a:srgbClr val="000000"/>
              </a:solidFill>
            </a:endParaRPr>
          </a:p>
        </p:txBody>
      </p:sp>
      <p:sp>
        <p:nvSpPr>
          <p:cNvPr id="1048601" name="TextBox 5"/>
          <p:cNvSpPr txBox="1"/>
          <p:nvPr/>
        </p:nvSpPr>
        <p:spPr>
          <a:xfrm>
            <a:off x="1231900" y="3721100"/>
            <a:ext cx="69723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an insulating flexible backing which supports a metallic foil</a:t>
            </a:r>
          </a:p>
          <a:p>
            <a:pPr>
              <a:lnSpc>
                <a:spcPts val="2530"/>
              </a:lnSpc>
            </a:pPr>
            <a:endParaRPr lang="en-CA" sz="2198">
              <a:solidFill>
                <a:srgbClr val="000000"/>
              </a:solidFill>
            </a:endParaRPr>
          </a:p>
        </p:txBody>
      </p:sp>
      <p:sp>
        <p:nvSpPr>
          <p:cNvPr id="1048602" name="TextBox 6"/>
          <p:cNvSpPr txBox="1"/>
          <p:nvPr/>
        </p:nvSpPr>
        <p:spPr>
          <a:xfrm>
            <a:off x="1231900" y="4038600"/>
            <a:ext cx="67183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pattern. The gauge is attached to the object by a suitable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adhesive, such as cyanoacrylate.[1] As the object is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deformed, the foil is deformed, causing its electrical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resistance to change. This resistance change, usually</a:t>
            </a:r>
          </a:p>
          <a:p>
            <a:pPr>
              <a:lnSpc>
                <a:spcPts val="2630"/>
              </a:lnSpc>
            </a:pPr>
            <a:endParaRPr lang="en-CA" sz="2195">
              <a:solidFill>
                <a:srgbClr val="000000"/>
              </a:solidFill>
            </a:endParaRPr>
          </a:p>
        </p:txBody>
      </p:sp>
      <p:sp>
        <p:nvSpPr>
          <p:cNvPr id="1048603" name="TextBox 7"/>
          <p:cNvSpPr txBox="1"/>
          <p:nvPr/>
        </p:nvSpPr>
        <p:spPr>
          <a:xfrm>
            <a:off x="1231900" y="5397500"/>
            <a:ext cx="6362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measured using a Wheatstone bridge, is related to the</a:t>
            </a:r>
          </a:p>
          <a:p>
            <a:pPr>
              <a:lnSpc>
                <a:spcPts val="2530"/>
              </a:lnSpc>
            </a:pPr>
            <a:endParaRPr lang="en-CA" sz="2198">
              <a:solidFill>
                <a:srgbClr val="000000"/>
              </a:solidFill>
            </a:endParaRPr>
          </a:p>
        </p:txBody>
      </p:sp>
      <p:sp>
        <p:nvSpPr>
          <p:cNvPr id="1048604" name="TextBox 8"/>
          <p:cNvSpPr txBox="1"/>
          <p:nvPr/>
        </p:nvSpPr>
        <p:spPr>
          <a:xfrm>
            <a:off x="1231900" y="5727700"/>
            <a:ext cx="5765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strain by the quantity known as the gauge factor.</a:t>
            </a:r>
          </a:p>
          <a:p>
            <a:pPr>
              <a:lnSpc>
                <a:spcPts val="2530"/>
              </a:lnSpc>
            </a:pPr>
            <a:endParaRPr lang="en-CA" sz="2195">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1"/>
          <p:cNvPicPr>
            <a:picLocks/>
          </p:cNvPicPr>
          <p:nvPr/>
        </p:nvPicPr>
        <p:blipFill>
          <a:blip r:embed="rId2" cstate="print"/>
          <a:stretch>
            <a:fillRect/>
          </a:stretch>
        </p:blipFill>
        <p:spPr>
          <a:xfrm>
            <a:off x="0" y="0"/>
            <a:ext cx="9144000" cy="6845300"/>
          </a:xfrm>
          <a:prstGeom prst="rect">
            <a:avLst/>
          </a:prstGeom>
        </p:spPr>
      </p:pic>
      <p:sp>
        <p:nvSpPr>
          <p:cNvPr id="1048605" name="TextBox 2"/>
          <p:cNvSpPr txBox="1"/>
          <p:nvPr/>
        </p:nvSpPr>
        <p:spPr>
          <a:xfrm>
            <a:off x="3111500" y="609600"/>
            <a:ext cx="30734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strain gauge</a:t>
            </a:r>
          </a:p>
          <a:p>
            <a:pPr>
              <a:lnSpc>
                <a:spcPts val="5060"/>
              </a:lnSpc>
            </a:pPr>
            <a:endParaRPr lang="en-CA" sz="4404">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1"/>
          <p:cNvPicPr>
            <a:picLocks/>
          </p:cNvPicPr>
          <p:nvPr/>
        </p:nvPicPr>
        <p:blipFill>
          <a:blip r:embed="rId2" cstate="print"/>
          <a:stretch>
            <a:fillRect/>
          </a:stretch>
        </p:blipFill>
        <p:spPr>
          <a:xfrm>
            <a:off x="0" y="0"/>
            <a:ext cx="9144000" cy="6845300"/>
          </a:xfrm>
          <a:prstGeom prst="rect">
            <a:avLst/>
          </a:prstGeom>
        </p:spPr>
      </p:pic>
      <p:sp>
        <p:nvSpPr>
          <p:cNvPr id="1048606" name="TextBox 2"/>
          <p:cNvSpPr txBox="1"/>
          <p:nvPr/>
        </p:nvSpPr>
        <p:spPr>
          <a:xfrm>
            <a:off x="2235200" y="609600"/>
            <a:ext cx="486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force measurement</a:t>
            </a:r>
          </a:p>
          <a:p>
            <a:pPr>
              <a:lnSpc>
                <a:spcPts val="5060"/>
              </a:lnSpc>
            </a:pPr>
            <a:endParaRPr lang="en-CA" sz="4404">
              <a:solidFill>
                <a:srgbClr val="000000"/>
              </a:solidFill>
            </a:endParaRPr>
          </a:p>
        </p:txBody>
      </p:sp>
      <p:sp>
        <p:nvSpPr>
          <p:cNvPr id="1048607" name="TextBox 3"/>
          <p:cNvSpPr txBox="1"/>
          <p:nvPr/>
        </p:nvSpPr>
        <p:spPr>
          <a:xfrm>
            <a:off x="1041400" y="2044700"/>
            <a:ext cx="5892800" cy="444500"/>
          </a:xfrm>
          <a:prstGeom prst="rect">
            <a:avLst/>
          </a:prstGeom>
          <a:noFill/>
        </p:spPr>
        <p:txBody>
          <a:bodyPr vert="horz" wrap="none" lIns="0" tIns="0" rIns="0" bIns="0" rtlCol="0">
            <a:spAutoFit/>
          </a:bodyPr>
          <a:lstStyle/>
          <a:p>
            <a:pPr>
              <a:lnSpc>
                <a:spcPts val="1955"/>
              </a:lnSpc>
            </a:pPr>
            <a:r>
              <a:rPr lang="en-CA" sz="1313">
                <a:solidFill>
                  <a:srgbClr val="073D86"/>
                </a:solidFill>
                <a:latin typeface="Candara"/>
                <a:cs typeface="Candara"/>
              </a:rPr>
              <a:t>In physics, a force is any interaction that, when unopposed, will change the motion</a:t>
            </a:r>
          </a:p>
          <a:p>
            <a:pPr>
              <a:lnSpc>
                <a:spcPts val="1955"/>
              </a:lnSpc>
            </a:pPr>
            <a:endParaRPr lang="en-CA" sz="1706">
              <a:solidFill>
                <a:srgbClr val="000000"/>
              </a:solidFill>
            </a:endParaRPr>
          </a:p>
        </p:txBody>
      </p:sp>
      <p:sp>
        <p:nvSpPr>
          <p:cNvPr id="1048608" name="TextBox 4"/>
          <p:cNvSpPr txBox="1"/>
          <p:nvPr/>
        </p:nvSpPr>
        <p:spPr>
          <a:xfrm>
            <a:off x="1041400" y="2286000"/>
            <a:ext cx="5905500" cy="1206500"/>
          </a:xfrm>
          <a:prstGeom prst="rect">
            <a:avLst/>
          </a:prstGeom>
          <a:noFill/>
        </p:spPr>
        <p:txBody>
          <a:bodyPr vert="horz" wrap="none" lIns="0" tIns="0" rIns="0" bIns="0" rtlCol="0">
            <a:spAutoFit/>
          </a:bodyPr>
          <a:lstStyle/>
          <a:p>
            <a:pPr>
              <a:lnSpc>
                <a:spcPts val="1625"/>
              </a:lnSpc>
            </a:pPr>
            <a:r>
              <a:rPr lang="en-CA" sz="1312" spc="-10">
                <a:solidFill>
                  <a:srgbClr val="073D86"/>
                </a:solidFill>
                <a:latin typeface="Candara"/>
                <a:cs typeface="Candara"/>
              </a:rPr>
              <a:t>of an object. A force can cause an object with mass to change its velocity (which</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includes to begin moving from a state of rest), i.e., to accelerate. Force can also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described intuitively as a push or a pull. A force has both magnitude and direction,</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making it a vector quantity. It is measured in the SI unit of newtons and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represented by the symbol F.</a:t>
            </a:r>
          </a:p>
          <a:p>
            <a:pPr>
              <a:lnSpc>
                <a:spcPts val="1625"/>
              </a:lnSpc>
            </a:pPr>
            <a:endParaRPr lang="en-CA" sz="1704">
              <a:solidFill>
                <a:srgbClr val="000000"/>
              </a:solidFill>
            </a:endParaRPr>
          </a:p>
        </p:txBody>
      </p:sp>
      <p:sp>
        <p:nvSpPr>
          <p:cNvPr id="1048609" name="TextBox 5"/>
          <p:cNvSpPr txBox="1"/>
          <p:nvPr/>
        </p:nvSpPr>
        <p:spPr>
          <a:xfrm>
            <a:off x="774700" y="3340100"/>
            <a:ext cx="59309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The original form of Newton's second law states that the net force acting upon an</a:t>
            </a:r>
          </a:p>
          <a:p>
            <a:pPr>
              <a:lnSpc>
                <a:spcPts val="1955"/>
              </a:lnSpc>
            </a:pPr>
            <a:endParaRPr lang="en-CA" sz="1704">
              <a:solidFill>
                <a:srgbClr val="000000"/>
              </a:solidFill>
            </a:endParaRPr>
          </a:p>
        </p:txBody>
      </p:sp>
      <p:sp>
        <p:nvSpPr>
          <p:cNvPr id="1048610" name="TextBox 6"/>
          <p:cNvSpPr txBox="1"/>
          <p:nvPr/>
        </p:nvSpPr>
        <p:spPr>
          <a:xfrm>
            <a:off x="1041400" y="3581400"/>
            <a:ext cx="5981700" cy="444500"/>
          </a:xfrm>
          <a:prstGeom prst="rect">
            <a:avLst/>
          </a:prstGeom>
          <a:noFill/>
        </p:spPr>
        <p:txBody>
          <a:bodyPr vert="horz" wrap="none" lIns="0" tIns="0" rIns="0" bIns="0" rtlCol="0">
            <a:spAutoFit/>
          </a:bodyPr>
          <a:lstStyle/>
          <a:p>
            <a:pPr>
              <a:lnSpc>
                <a:spcPts val="1645"/>
              </a:lnSpc>
            </a:pPr>
            <a:r>
              <a:rPr lang="en-CA" sz="1313" spc="-10">
                <a:solidFill>
                  <a:srgbClr val="073D86"/>
                </a:solidFill>
                <a:latin typeface="Candara"/>
                <a:cs typeface="Candara"/>
              </a:rPr>
              <a:t>object is equal to the rate at which its momentum changes with time. If the mass of</a:t>
            </a:r>
          </a:p>
          <a:p>
            <a:pPr>
              <a:lnSpc>
                <a:spcPts val="1645"/>
              </a:lnSpc>
            </a:pPr>
            <a:endParaRPr lang="en-CA" sz="1706">
              <a:solidFill>
                <a:srgbClr val="000000"/>
              </a:solidFill>
            </a:endParaRPr>
          </a:p>
        </p:txBody>
      </p:sp>
      <p:sp>
        <p:nvSpPr>
          <p:cNvPr id="1048611" name="TextBox 7"/>
          <p:cNvSpPr txBox="1"/>
          <p:nvPr/>
        </p:nvSpPr>
        <p:spPr>
          <a:xfrm>
            <a:off x="1041400" y="3784600"/>
            <a:ext cx="5867400" cy="825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the object is constant, this law implies that the acceleration of an object is directly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proportional to the net force acting on the object, is in the direction of the net</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force, and is inversely proportional to the mass of the object.</a:t>
            </a:r>
          </a:p>
          <a:p>
            <a:pPr>
              <a:lnSpc>
                <a:spcPts val="1650"/>
              </a:lnSpc>
            </a:pPr>
            <a:endParaRPr lang="en-CA" sz="1704">
              <a:solidFill>
                <a:srgbClr val="000000"/>
              </a:solidFill>
            </a:endParaRPr>
          </a:p>
        </p:txBody>
      </p:sp>
      <p:sp>
        <p:nvSpPr>
          <p:cNvPr id="1048612" name="TextBox 8"/>
          <p:cNvSpPr txBox="1"/>
          <p:nvPr/>
        </p:nvSpPr>
        <p:spPr>
          <a:xfrm>
            <a:off x="774700" y="4432300"/>
            <a:ext cx="60198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Concepts related to force include: thrust, which increases the velocity of an object;</a:t>
            </a:r>
          </a:p>
          <a:p>
            <a:pPr>
              <a:lnSpc>
                <a:spcPts val="1955"/>
              </a:lnSpc>
            </a:pPr>
            <a:endParaRPr lang="en-CA" sz="1704">
              <a:solidFill>
                <a:srgbClr val="000000"/>
              </a:solidFill>
            </a:endParaRPr>
          </a:p>
        </p:txBody>
      </p:sp>
      <p:sp>
        <p:nvSpPr>
          <p:cNvPr id="1048613" name="TextBox 9"/>
          <p:cNvSpPr txBox="1"/>
          <p:nvPr/>
        </p:nvSpPr>
        <p:spPr>
          <a:xfrm>
            <a:off x="1041400" y="4686300"/>
            <a:ext cx="5422900" cy="444500"/>
          </a:xfrm>
          <a:prstGeom prst="rect">
            <a:avLst/>
          </a:prstGeom>
          <a:noFill/>
        </p:spPr>
        <p:txBody>
          <a:bodyPr vert="horz" wrap="none" lIns="0" tIns="0" rIns="0" bIns="0" rtlCol="0">
            <a:spAutoFit/>
          </a:bodyPr>
          <a:lstStyle/>
          <a:p>
            <a:pPr>
              <a:lnSpc>
                <a:spcPts val="1530"/>
              </a:lnSpc>
            </a:pPr>
            <a:r>
              <a:rPr lang="en-CA" sz="1312" spc="-10">
                <a:solidFill>
                  <a:srgbClr val="073D86"/>
                </a:solidFill>
                <a:latin typeface="Candara"/>
                <a:cs typeface="Candara"/>
              </a:rPr>
              <a:t>drag, which decreases the velocity of an object; and torque, which produces</a:t>
            </a:r>
          </a:p>
          <a:p>
            <a:pPr>
              <a:lnSpc>
                <a:spcPts val="1530"/>
              </a:lnSpc>
            </a:pPr>
            <a:endParaRPr lang="en-CA" sz="1704">
              <a:solidFill>
                <a:srgbClr val="000000"/>
              </a:solidFill>
            </a:endParaRPr>
          </a:p>
        </p:txBody>
      </p:sp>
      <p:sp>
        <p:nvSpPr>
          <p:cNvPr id="1048614" name="TextBox 10"/>
          <p:cNvSpPr txBox="1"/>
          <p:nvPr/>
        </p:nvSpPr>
        <p:spPr>
          <a:xfrm>
            <a:off x="1041400" y="4864100"/>
            <a:ext cx="5664200" cy="444500"/>
          </a:xfrm>
          <a:prstGeom prst="rect">
            <a:avLst/>
          </a:prstGeom>
          <a:noFill/>
        </p:spPr>
        <p:txBody>
          <a:bodyPr vert="horz" wrap="none" lIns="0" tIns="0" rIns="0" bIns="0" rtlCol="0">
            <a:spAutoFit/>
          </a:bodyPr>
          <a:lstStyle/>
          <a:p>
            <a:pPr>
              <a:lnSpc>
                <a:spcPts val="1735"/>
              </a:lnSpc>
            </a:pPr>
            <a:r>
              <a:rPr lang="en-CA" sz="1312">
                <a:solidFill>
                  <a:srgbClr val="073D86"/>
                </a:solidFill>
                <a:latin typeface="Candara"/>
                <a:cs typeface="Candara"/>
              </a:rPr>
              <a:t>changes in rotational speed of an object. In an extended body, each part usually</a:t>
            </a:r>
          </a:p>
          <a:p>
            <a:pPr>
              <a:lnSpc>
                <a:spcPts val="1735"/>
              </a:lnSpc>
            </a:pPr>
            <a:endParaRPr lang="en-CA" sz="1704">
              <a:solidFill>
                <a:srgbClr val="000000"/>
              </a:solidFill>
            </a:endParaRPr>
          </a:p>
        </p:txBody>
      </p:sp>
      <p:sp>
        <p:nvSpPr>
          <p:cNvPr id="1048615" name="TextBox 11"/>
          <p:cNvSpPr txBox="1"/>
          <p:nvPr/>
        </p:nvSpPr>
        <p:spPr>
          <a:xfrm>
            <a:off x="1041400" y="5092700"/>
            <a:ext cx="5664200" cy="444500"/>
          </a:xfrm>
          <a:prstGeom prst="rect">
            <a:avLst/>
          </a:prstGeom>
          <a:noFill/>
        </p:spPr>
        <p:txBody>
          <a:bodyPr vert="horz" wrap="none" lIns="0" tIns="0" rIns="0" bIns="0" rtlCol="0">
            <a:spAutoFit/>
          </a:bodyPr>
          <a:lstStyle/>
          <a:p>
            <a:pPr>
              <a:lnSpc>
                <a:spcPts val="1570"/>
              </a:lnSpc>
            </a:pPr>
            <a:r>
              <a:rPr lang="en-CA" sz="1313">
                <a:solidFill>
                  <a:srgbClr val="073D86"/>
                </a:solidFill>
                <a:latin typeface="Candara"/>
                <a:cs typeface="Candara"/>
              </a:rPr>
              <a:t>applies forces on the adjacent parts; the distribution of such forces through the</a:t>
            </a:r>
          </a:p>
          <a:p>
            <a:pPr>
              <a:lnSpc>
                <a:spcPts val="1570"/>
              </a:lnSpc>
            </a:pPr>
            <a:endParaRPr lang="en-CA" sz="1706">
              <a:solidFill>
                <a:srgbClr val="000000"/>
              </a:solidFill>
            </a:endParaRPr>
          </a:p>
        </p:txBody>
      </p:sp>
      <p:sp>
        <p:nvSpPr>
          <p:cNvPr id="1048616" name="TextBox 12"/>
          <p:cNvSpPr txBox="1"/>
          <p:nvPr/>
        </p:nvSpPr>
        <p:spPr>
          <a:xfrm>
            <a:off x="1041400" y="5295900"/>
            <a:ext cx="5981700" cy="1206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body is the internal mechanical stress. Such internal mechanical stresses cause no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acceleration of that body as the forces balance one another. Pressure,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distribution of many small forces applied over an area of a body, is a simple type of</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stress that if unbalanced can cause the body to accelerate. Stress usually causes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deformation of solid materials, or flow in fluids.</a:t>
            </a:r>
          </a:p>
          <a:p>
            <a:pPr>
              <a:lnSpc>
                <a:spcPts val="1650"/>
              </a:lnSpc>
            </a:pPr>
            <a:endParaRPr lang="en-CA" sz="1704">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1"/>
          <p:cNvPicPr>
            <a:picLocks/>
          </p:cNvPicPr>
          <p:nvPr/>
        </p:nvPicPr>
        <p:blipFill>
          <a:blip r:embed="rId2" cstate="print"/>
          <a:stretch>
            <a:fillRect/>
          </a:stretch>
        </p:blipFill>
        <p:spPr>
          <a:xfrm>
            <a:off x="0" y="0"/>
            <a:ext cx="9144000" cy="6845300"/>
          </a:xfrm>
          <a:prstGeom prst="rect">
            <a:avLst/>
          </a:prstGeom>
        </p:spPr>
      </p:pic>
      <p:sp>
        <p:nvSpPr>
          <p:cNvPr id="1048617" name="TextBox 2"/>
          <p:cNvSpPr txBox="1"/>
          <p:nvPr/>
        </p:nvSpPr>
        <p:spPr>
          <a:xfrm>
            <a:off x="2057400" y="609600"/>
            <a:ext cx="51816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torque measurement</a:t>
            </a:r>
          </a:p>
          <a:p>
            <a:pPr>
              <a:lnSpc>
                <a:spcPts val="5060"/>
              </a:lnSpc>
            </a:pPr>
            <a:endParaRPr lang="en-CA" sz="4404">
              <a:solidFill>
                <a:srgbClr val="000000"/>
              </a:solidFill>
            </a:endParaRPr>
          </a:p>
        </p:txBody>
      </p:sp>
      <p:sp>
        <p:nvSpPr>
          <p:cNvPr id="1048618" name="TextBox 3"/>
          <p:cNvSpPr txBox="1"/>
          <p:nvPr/>
        </p:nvSpPr>
        <p:spPr>
          <a:xfrm>
            <a:off x="774700" y="2844800"/>
            <a:ext cx="7861300" cy="2489200"/>
          </a:xfrm>
          <a:prstGeom prst="rect">
            <a:avLst/>
          </a:prstGeom>
          <a:noFill/>
        </p:spPr>
        <p:txBody>
          <a:bodyPr vert="horz" wrap="none" lIns="0" tIns="0" rIns="0" bIns="0" rtlCol="0">
            <a:spAutoFit/>
          </a:bodyPr>
          <a:lstStyle/>
          <a:p>
            <a:pPr>
              <a:lnSpc>
                <a:spcPts val="2880"/>
              </a:lnSpc>
            </a:pPr>
            <a:r>
              <a:rPr lang="en-CA" sz="2400">
                <a:solidFill>
                  <a:srgbClr val="30B6FC"/>
                </a:solidFill>
                <a:latin typeface="Arial Unicode MS"/>
                <a:cs typeface="Arial Unicode MS"/>
              </a:rPr>
              <a:t></a:t>
            </a:r>
            <a:r>
              <a:rPr lang="en-CA" sz="2400">
                <a:solidFill>
                  <a:srgbClr val="073D86"/>
                </a:solidFill>
                <a:latin typeface="Candara"/>
                <a:cs typeface="Candara"/>
              </a:rPr>
              <a:t> Torque, moment, or moment of force is rotational force.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Just as a linear force is a push or a pull, a torque can be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thought of as a twist to an object. In three dimensions, the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torque is a pseudovector; for point particles, it is given by</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cross product of the position vector (distance vector)</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and the force vector.</a:t>
            </a:r>
          </a:p>
          <a:p>
            <a:pPr>
              <a:lnSpc>
                <a:spcPts val="2880"/>
              </a:lnSpc>
            </a:pPr>
            <a:endParaRPr lang="en-CA"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p:cNvPicPr>
            <a:picLocks/>
          </p:cNvPicPr>
          <p:nvPr/>
        </p:nvPicPr>
        <p:blipFill>
          <a:blip r:embed="rId2" cstate="print"/>
          <a:stretch>
            <a:fillRect/>
          </a:stretch>
        </p:blipFill>
        <p:spPr>
          <a:xfrm>
            <a:off x="0" y="0"/>
            <a:ext cx="9144000" cy="6845300"/>
          </a:xfrm>
          <a:prstGeom prst="rect">
            <a:avLst/>
          </a:prstGeom>
        </p:spPr>
      </p:pic>
      <p:sp>
        <p:nvSpPr>
          <p:cNvPr id="1048585" name="TextBox 2"/>
          <p:cNvSpPr txBox="1"/>
          <p:nvPr/>
        </p:nvSpPr>
        <p:spPr>
          <a:xfrm>
            <a:off x="3695700" y="609600"/>
            <a:ext cx="190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TOPICS</a:t>
            </a:r>
          </a:p>
          <a:p>
            <a:pPr>
              <a:lnSpc>
                <a:spcPts val="5060"/>
              </a:lnSpc>
            </a:pPr>
            <a:endParaRPr lang="en-CA" sz="4404">
              <a:solidFill>
                <a:srgbClr val="000000"/>
              </a:solidFill>
            </a:endParaRPr>
          </a:p>
        </p:txBody>
      </p:sp>
      <p:sp>
        <p:nvSpPr>
          <p:cNvPr id="1048586" name="TextBox 1048585"/>
          <p:cNvSpPr txBox="1"/>
          <p:nvPr/>
        </p:nvSpPr>
        <p:spPr>
          <a:xfrm>
            <a:off x="483748" y="1556792"/>
            <a:ext cx="8328903" cy="4524315"/>
          </a:xfrm>
          <a:prstGeom prst="rect">
            <a:avLst/>
          </a:prstGeom>
        </p:spPr>
        <p:txBody>
          <a:bodyPr wrap="square" rtlCol="0">
            <a:spAutoFit/>
          </a:bodyPr>
          <a:lstStyle/>
          <a:p>
            <a:pPr marL="571500" indent="-571500">
              <a:buFont typeface="Arial" panose="020B0604020202020204" pitchFamily="34" charset="0"/>
              <a:buChar char="•"/>
            </a:pPr>
            <a:r>
              <a:rPr lang="en-IN" sz="3600" dirty="0" smtClean="0">
                <a:solidFill>
                  <a:srgbClr val="000000"/>
                </a:solidFill>
                <a:latin typeface="Times New Roman" panose="02020603050405020304" pitchFamily="18" charset="0"/>
                <a:cs typeface="Times New Roman" panose="02020603050405020304" pitchFamily="18" charset="0"/>
              </a:rPr>
              <a:t>CRO</a:t>
            </a:r>
          </a:p>
          <a:p>
            <a:pPr marL="571500" indent="-571500">
              <a:buFont typeface="Arial" panose="020B0604020202020204" pitchFamily="34" charset="0"/>
              <a:buChar char="•"/>
            </a:pPr>
            <a:r>
              <a:rPr lang="en-IN" sz="3600" dirty="0" smtClean="0">
                <a:solidFill>
                  <a:srgbClr val="000000"/>
                </a:solidFill>
                <a:latin typeface="Times New Roman" panose="02020603050405020304" pitchFamily="18" charset="0"/>
                <a:cs typeface="Times New Roman" panose="02020603050405020304" pitchFamily="18" charset="0"/>
              </a:rPr>
              <a:t>LCR </a:t>
            </a:r>
            <a:r>
              <a:rPr lang="en-IN" sz="3600" dirty="0">
                <a:solidFill>
                  <a:srgbClr val="000000"/>
                </a:solidFill>
                <a:latin typeface="Times New Roman" panose="02020603050405020304" pitchFamily="18" charset="0"/>
                <a:cs typeface="Times New Roman" panose="02020603050405020304" pitchFamily="18" charset="0"/>
              </a:rPr>
              <a:t>METERS
 Power Measurements in 3 phase circuit by
(a) Two wattmeter method
(b) Three wattmeter method
Transducer
Measurements of Temperature</a:t>
            </a:r>
          </a:p>
        </p:txBody>
      </p:sp>
    </p:spTree>
    <p:extLst>
      <p:ext uri="{BB962C8B-B14F-4D97-AF65-F5344CB8AC3E}">
        <p14:creationId xmlns:p14="http://schemas.microsoft.com/office/powerpoint/2010/main" val="256889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1"/>
          <p:cNvPicPr>
            <a:picLocks/>
          </p:cNvPicPr>
          <p:nvPr/>
        </p:nvPicPr>
        <p:blipFill>
          <a:blip r:embed="rId2" cstate="print"/>
          <a:stretch>
            <a:fillRect/>
          </a:stretch>
        </p:blipFill>
        <p:spPr>
          <a:xfrm>
            <a:off x="0" y="0"/>
            <a:ext cx="9144000" cy="6845300"/>
          </a:xfrm>
          <a:prstGeom prst="rect">
            <a:avLst/>
          </a:prstGeom>
        </p:spPr>
      </p:pic>
      <p:sp>
        <p:nvSpPr>
          <p:cNvPr id="1048619" name="TextBox 2"/>
          <p:cNvSpPr txBox="1"/>
          <p:nvPr/>
        </p:nvSpPr>
        <p:spPr>
          <a:xfrm>
            <a:off x="3657600" y="609600"/>
            <a:ext cx="1943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Devices</a:t>
            </a:r>
          </a:p>
          <a:p>
            <a:pPr>
              <a:lnSpc>
                <a:spcPts val="5060"/>
              </a:lnSpc>
            </a:pPr>
            <a:endParaRPr lang="en-CA" sz="4404">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1"/>
          <p:cNvPicPr>
            <a:picLocks/>
          </p:cNvPicPr>
          <p:nvPr/>
        </p:nvPicPr>
        <p:blipFill>
          <a:blip r:embed="rId2" cstate="print"/>
          <a:stretch>
            <a:fillRect/>
          </a:stretch>
        </p:blipFill>
        <p:spPr>
          <a:xfrm>
            <a:off x="0" y="0"/>
            <a:ext cx="9144000" cy="6845300"/>
          </a:xfrm>
          <a:prstGeom prst="rect">
            <a:avLst/>
          </a:prstGeom>
        </p:spPr>
      </p:pic>
      <p:sp>
        <p:nvSpPr>
          <p:cNvPr id="1048620" name="TextBox 2"/>
          <p:cNvSpPr txBox="1"/>
          <p:nvPr/>
        </p:nvSpPr>
        <p:spPr>
          <a:xfrm>
            <a:off x="1739900" y="431800"/>
            <a:ext cx="58928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measurement</a:t>
            </a:r>
          </a:p>
          <a:p>
            <a:pPr>
              <a:lnSpc>
                <a:spcPts val="5060"/>
              </a:lnSpc>
            </a:pPr>
            <a:endParaRPr lang="en-CA" sz="4404">
              <a:solidFill>
                <a:srgbClr val="000000"/>
              </a:solidFill>
            </a:endParaRPr>
          </a:p>
        </p:txBody>
      </p:sp>
      <p:sp>
        <p:nvSpPr>
          <p:cNvPr id="1048621" name="TextBox 3"/>
          <p:cNvSpPr txBox="1"/>
          <p:nvPr/>
        </p:nvSpPr>
        <p:spPr>
          <a:xfrm>
            <a:off x="812800" y="2540000"/>
            <a:ext cx="6184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Pressure measurement is the analysis of an applied force by a fluid (liquid or gas) on a</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surface. Pressure is typically measured in units of force per unit of surface area. Many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techniques have been developed for the measurement of pressure and vacuum.</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Instruments used to measure and display pressure in an integral unit are called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pressure gauges or vacuum gauges. A manometer is a good example as it uses a</a:t>
            </a:r>
          </a:p>
          <a:p>
            <a:pPr>
              <a:lnSpc>
                <a:spcPts val="1650"/>
              </a:lnSpc>
            </a:pPr>
            <a:endParaRPr lang="en-CA" sz="1704">
              <a:solidFill>
                <a:srgbClr val="000000"/>
              </a:solidFill>
            </a:endParaRPr>
          </a:p>
        </p:txBody>
      </p:sp>
      <p:sp>
        <p:nvSpPr>
          <p:cNvPr id="1048622" name="TextBox 4"/>
          <p:cNvSpPr txBox="1"/>
          <p:nvPr/>
        </p:nvSpPr>
        <p:spPr>
          <a:xfrm>
            <a:off x="812800" y="3581400"/>
            <a:ext cx="58166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column of liquid to both measure and indicate pressure. Likewise the widely used</a:t>
            </a:r>
          </a:p>
          <a:p>
            <a:pPr>
              <a:lnSpc>
                <a:spcPts val="1585"/>
              </a:lnSpc>
            </a:pPr>
            <a:endParaRPr lang="en-CA" sz="1706">
              <a:solidFill>
                <a:srgbClr val="000000"/>
              </a:solidFill>
            </a:endParaRPr>
          </a:p>
        </p:txBody>
      </p:sp>
      <p:sp>
        <p:nvSpPr>
          <p:cNvPr id="1048623" name="TextBox 5"/>
          <p:cNvSpPr txBox="1"/>
          <p:nvPr/>
        </p:nvSpPr>
        <p:spPr>
          <a:xfrm>
            <a:off x="812800" y="3771900"/>
            <a:ext cx="58166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Bourdon gauge is a mechanical device which both measures and indicates and is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probably the best known type of gauge.</a:t>
            </a:r>
          </a:p>
          <a:p>
            <a:pPr>
              <a:lnSpc>
                <a:spcPts val="1700"/>
              </a:lnSpc>
            </a:pPr>
            <a:endParaRPr lang="en-CA" sz="1704">
              <a:solidFill>
                <a:srgbClr val="000000"/>
              </a:solidFill>
            </a:endParaRPr>
          </a:p>
        </p:txBody>
      </p:sp>
      <p:sp>
        <p:nvSpPr>
          <p:cNvPr id="1048624" name="TextBox 6"/>
          <p:cNvSpPr txBox="1"/>
          <p:nvPr/>
        </p:nvSpPr>
        <p:spPr>
          <a:xfrm>
            <a:off x="546100" y="4216400"/>
            <a:ext cx="58166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A vacuum gauge is a pressure gauge used to measure pressures lower than the</a:t>
            </a:r>
          </a:p>
          <a:p>
            <a:pPr>
              <a:lnSpc>
                <a:spcPts val="1955"/>
              </a:lnSpc>
            </a:pPr>
            <a:endParaRPr lang="en-CA" sz="1704">
              <a:solidFill>
                <a:srgbClr val="000000"/>
              </a:solidFill>
            </a:endParaRPr>
          </a:p>
        </p:txBody>
      </p:sp>
      <p:sp>
        <p:nvSpPr>
          <p:cNvPr id="1048625" name="TextBox 7"/>
          <p:cNvSpPr txBox="1"/>
          <p:nvPr/>
        </p:nvSpPr>
        <p:spPr>
          <a:xfrm>
            <a:off x="812800" y="4470400"/>
            <a:ext cx="60960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ambient atmospheric pressure, which is set as the zero point, in negative values (e.g.:</a:t>
            </a:r>
          </a:p>
          <a:p>
            <a:pPr>
              <a:lnSpc>
                <a:spcPts val="1530"/>
              </a:lnSpc>
            </a:pPr>
            <a:endParaRPr lang="en-CA" sz="1704">
              <a:solidFill>
                <a:srgbClr val="000000"/>
              </a:solidFill>
            </a:endParaRPr>
          </a:p>
        </p:txBody>
      </p:sp>
      <p:sp>
        <p:nvSpPr>
          <p:cNvPr id="1048626" name="TextBox 8"/>
          <p:cNvSpPr txBox="1"/>
          <p:nvPr/>
        </p:nvSpPr>
        <p:spPr>
          <a:xfrm>
            <a:off x="812800" y="4660900"/>
            <a:ext cx="61849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-15 psi or -760 mmHg equals total vacuum). Most gauges measure pressure relative to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atmospheric pressure as the zero point, so this form of reading is simply referred to</a:t>
            </a:r>
          </a:p>
          <a:p>
            <a:pPr>
              <a:lnSpc>
                <a:spcPts val="1600"/>
              </a:lnSpc>
            </a:pPr>
            <a:endParaRPr lang="en-CA" sz="1704">
              <a:solidFill>
                <a:srgbClr val="000000"/>
              </a:solidFill>
            </a:endParaRPr>
          </a:p>
        </p:txBody>
      </p:sp>
      <p:sp>
        <p:nvSpPr>
          <p:cNvPr id="1048627" name="TextBox 9"/>
          <p:cNvSpPr txBox="1"/>
          <p:nvPr/>
        </p:nvSpPr>
        <p:spPr>
          <a:xfrm>
            <a:off x="812800" y="5080000"/>
            <a:ext cx="5791200" cy="444500"/>
          </a:xfrm>
          <a:prstGeom prst="rect">
            <a:avLst/>
          </a:prstGeom>
          <a:noFill/>
        </p:spPr>
        <p:txBody>
          <a:bodyPr vert="horz" wrap="none" lIns="0" tIns="0" rIns="0" bIns="0" rtlCol="0">
            <a:spAutoFit/>
          </a:bodyPr>
          <a:lstStyle/>
          <a:p>
            <a:pPr>
              <a:lnSpc>
                <a:spcPts val="1600"/>
              </a:lnSpc>
            </a:pPr>
            <a:r>
              <a:rPr lang="en-CA" sz="1313" spc="-10">
                <a:solidFill>
                  <a:srgbClr val="073D86"/>
                </a:solidFill>
                <a:latin typeface="Candara"/>
                <a:cs typeface="Candara"/>
              </a:rPr>
              <a:t>as "gauge pressure". However, anything greater than total vacuum is technically a</a:t>
            </a:r>
          </a:p>
          <a:p>
            <a:pPr>
              <a:lnSpc>
                <a:spcPts val="1600"/>
              </a:lnSpc>
            </a:pPr>
            <a:endParaRPr lang="en-CA" sz="1706">
              <a:solidFill>
                <a:srgbClr val="000000"/>
              </a:solidFill>
            </a:endParaRPr>
          </a:p>
        </p:txBody>
      </p:sp>
      <p:sp>
        <p:nvSpPr>
          <p:cNvPr id="1048628" name="TextBox 10"/>
          <p:cNvSpPr txBox="1"/>
          <p:nvPr/>
        </p:nvSpPr>
        <p:spPr>
          <a:xfrm>
            <a:off x="812800" y="5270500"/>
            <a:ext cx="5702300" cy="444500"/>
          </a:xfrm>
          <a:prstGeom prst="rect">
            <a:avLst/>
          </a:prstGeom>
          <a:noFill/>
        </p:spPr>
        <p:txBody>
          <a:bodyPr vert="horz" wrap="none" lIns="0" tIns="0" rIns="0" bIns="0" rtlCol="0">
            <a:spAutoFit/>
          </a:bodyPr>
          <a:lstStyle/>
          <a:p>
            <a:pPr>
              <a:lnSpc>
                <a:spcPts val="1720"/>
              </a:lnSpc>
            </a:pPr>
            <a:r>
              <a:rPr lang="en-CA" sz="1312" spc="-10">
                <a:solidFill>
                  <a:srgbClr val="073D86"/>
                </a:solidFill>
                <a:latin typeface="Candara"/>
                <a:cs typeface="Candara"/>
              </a:rPr>
              <a:t>form of pressure. For very accurate readings, especially at very low pressures, a</a:t>
            </a:r>
          </a:p>
          <a:p>
            <a:pPr>
              <a:lnSpc>
                <a:spcPts val="1720"/>
              </a:lnSpc>
            </a:pPr>
            <a:endParaRPr lang="en-CA" sz="1704">
              <a:solidFill>
                <a:srgbClr val="000000"/>
              </a:solidFill>
            </a:endParaRPr>
          </a:p>
        </p:txBody>
      </p:sp>
      <p:sp>
        <p:nvSpPr>
          <p:cNvPr id="1048629" name="TextBox 11"/>
          <p:cNvSpPr txBox="1"/>
          <p:nvPr/>
        </p:nvSpPr>
        <p:spPr>
          <a:xfrm>
            <a:off x="812800" y="5499100"/>
            <a:ext cx="61214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gauge that uses total vacuum as the zero point may be used, giving pressure readings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 an absolute scale.</a:t>
            </a:r>
          </a:p>
          <a:p>
            <a:pPr>
              <a:lnSpc>
                <a:spcPts val="1600"/>
              </a:lnSpc>
            </a:pPr>
            <a:endParaRPr lang="en-CA" sz="1704">
              <a:solidFill>
                <a:srgbClr val="000000"/>
              </a:solidFill>
            </a:endParaRPr>
          </a:p>
        </p:txBody>
      </p:sp>
      <p:sp>
        <p:nvSpPr>
          <p:cNvPr id="1048630" name="TextBox 12"/>
          <p:cNvSpPr txBox="1"/>
          <p:nvPr/>
        </p:nvSpPr>
        <p:spPr>
          <a:xfrm>
            <a:off x="546100" y="5930900"/>
            <a:ext cx="59182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a:solidFill>
                  <a:srgbClr val="073D86"/>
                </a:solidFill>
                <a:latin typeface="Candara"/>
                <a:cs typeface="Candara"/>
              </a:rPr>
              <a:t>	Other methods of pressure measurement involve sensors which can transmit the</a:t>
            </a:r>
          </a:p>
          <a:p>
            <a:pPr>
              <a:lnSpc>
                <a:spcPts val="1955"/>
              </a:lnSpc>
            </a:pPr>
            <a:endParaRPr lang="en-CA" sz="1704">
              <a:solidFill>
                <a:srgbClr val="000000"/>
              </a:solidFill>
            </a:endParaRPr>
          </a:p>
        </p:txBody>
      </p:sp>
      <p:sp>
        <p:nvSpPr>
          <p:cNvPr id="1048631" name="TextBox 13"/>
          <p:cNvSpPr txBox="1"/>
          <p:nvPr/>
        </p:nvSpPr>
        <p:spPr>
          <a:xfrm>
            <a:off x="812800" y="6172200"/>
            <a:ext cx="48641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pressure reading to a remote indicator or control system (telemetry).</a:t>
            </a:r>
          </a:p>
          <a:p>
            <a:pPr>
              <a:lnSpc>
                <a:spcPts val="1530"/>
              </a:lnSpc>
            </a:pPr>
            <a:endParaRPr lang="en-CA" sz="1704">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1"/>
          <p:cNvPicPr>
            <a:picLocks/>
          </p:cNvPicPr>
          <p:nvPr/>
        </p:nvPicPr>
        <p:blipFill>
          <a:blip r:embed="rId2" cstate="print"/>
          <a:stretch>
            <a:fillRect/>
          </a:stretch>
        </p:blipFill>
        <p:spPr>
          <a:xfrm>
            <a:off x="0" y="0"/>
            <a:ext cx="9144000" cy="6845300"/>
          </a:xfrm>
          <a:prstGeom prst="rect">
            <a:avLst/>
          </a:prstGeom>
        </p:spPr>
      </p:pic>
      <p:sp>
        <p:nvSpPr>
          <p:cNvPr id="1048632" name="TextBox 2"/>
          <p:cNvSpPr txBox="1"/>
          <p:nvPr/>
        </p:nvSpPr>
        <p:spPr>
          <a:xfrm>
            <a:off x="1422400" y="609600"/>
            <a:ext cx="6731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measuring device</a:t>
            </a:r>
          </a:p>
          <a:p>
            <a:pPr>
              <a:lnSpc>
                <a:spcPts val="5060"/>
              </a:lnSpc>
            </a:pPr>
            <a:endParaRPr lang="en-CA" sz="4404">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1"/>
          <p:cNvPicPr>
            <a:picLocks/>
          </p:cNvPicPr>
          <p:nvPr/>
        </p:nvPicPr>
        <p:blipFill>
          <a:blip r:embed="rId2" cstate="print"/>
          <a:stretch>
            <a:fillRect/>
          </a:stretch>
        </p:blipFill>
        <p:spPr>
          <a:xfrm>
            <a:off x="0" y="0"/>
            <a:ext cx="9144000" cy="6845300"/>
          </a:xfrm>
          <a:prstGeom prst="rect">
            <a:avLst/>
          </a:prstGeom>
        </p:spPr>
      </p:pic>
      <p:sp>
        <p:nvSpPr>
          <p:cNvPr id="1048633" name="TextBox 2"/>
          <p:cNvSpPr txBox="1"/>
          <p:nvPr/>
        </p:nvSpPr>
        <p:spPr>
          <a:xfrm>
            <a:off x="3086100" y="609600"/>
            <a:ext cx="317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cell</a:t>
            </a:r>
          </a:p>
          <a:p>
            <a:pPr>
              <a:lnSpc>
                <a:spcPts val="5060"/>
              </a:lnSpc>
            </a:pPr>
            <a:endParaRPr lang="en-CA" sz="4404">
              <a:solidFill>
                <a:srgbClr val="000000"/>
              </a:solidFill>
            </a:endParaRPr>
          </a:p>
        </p:txBody>
      </p:sp>
      <p:sp>
        <p:nvSpPr>
          <p:cNvPr id="1048634" name="TextBox 3"/>
          <p:cNvSpPr txBox="1"/>
          <p:nvPr/>
        </p:nvSpPr>
        <p:spPr>
          <a:xfrm>
            <a:off x="1231900" y="2705100"/>
            <a:ext cx="62738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Rheology under pressure is used to simulate process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conditions, to measure above the boiling point, or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prevent sample evaporation. The pressure cell</a:t>
            </a:r>
          </a:p>
          <a:p>
            <a:pPr>
              <a:lnSpc>
                <a:spcPts val="2650"/>
              </a:lnSpc>
            </a:pPr>
            <a:endParaRPr lang="en-CA" sz="2195">
              <a:solidFill>
                <a:srgbClr val="000000"/>
              </a:solidFill>
            </a:endParaRPr>
          </a:p>
        </p:txBody>
      </p:sp>
      <p:sp>
        <p:nvSpPr>
          <p:cNvPr id="1048635" name="TextBox 4"/>
          <p:cNvSpPr txBox="1"/>
          <p:nvPr/>
        </p:nvSpPr>
        <p:spPr>
          <a:xfrm>
            <a:off x="1231900" y="3721100"/>
            <a:ext cx="6870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specifications are therefore tailored to each application. In</a:t>
            </a:r>
          </a:p>
          <a:p>
            <a:pPr>
              <a:lnSpc>
                <a:spcPts val="2530"/>
              </a:lnSpc>
            </a:pPr>
            <a:endParaRPr lang="en-CA" sz="2198">
              <a:solidFill>
                <a:srgbClr val="000000"/>
              </a:solidFill>
            </a:endParaRPr>
          </a:p>
        </p:txBody>
      </p:sp>
      <p:sp>
        <p:nvSpPr>
          <p:cNvPr id="1048636" name="TextBox 5"/>
          <p:cNvSpPr txBox="1"/>
          <p:nvPr/>
        </p:nvSpPr>
        <p:spPr>
          <a:xfrm>
            <a:off x="1231900" y="4038600"/>
            <a:ext cx="69088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the petrochemical industries, high pressures of up to 1000</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bar and temperatures of up to 300 °C are required,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whereas work with low-viscosity solvents requires a</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sensitive, yet fully closed system. To cover these diverse</a:t>
            </a:r>
          </a:p>
          <a:p>
            <a:pPr>
              <a:lnSpc>
                <a:spcPts val="2630"/>
              </a:lnSpc>
            </a:pPr>
            <a:endParaRPr lang="en-CA" sz="2195">
              <a:solidFill>
                <a:srgbClr val="000000"/>
              </a:solidFill>
            </a:endParaRPr>
          </a:p>
        </p:txBody>
      </p:sp>
      <p:sp>
        <p:nvSpPr>
          <p:cNvPr id="1048637" name="TextBox 6"/>
          <p:cNvSpPr txBox="1"/>
          <p:nvPr/>
        </p:nvSpPr>
        <p:spPr>
          <a:xfrm>
            <a:off x="1231900" y="5397500"/>
            <a:ext cx="6032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a range of different pressure cells and</a:t>
            </a:r>
          </a:p>
          <a:p>
            <a:pPr>
              <a:lnSpc>
                <a:spcPts val="2530"/>
              </a:lnSpc>
            </a:pPr>
            <a:endParaRPr lang="en-CA" sz="2198">
              <a:solidFill>
                <a:srgbClr val="000000"/>
              </a:solidFill>
            </a:endParaRPr>
          </a:p>
        </p:txBody>
      </p:sp>
      <p:sp>
        <p:nvSpPr>
          <p:cNvPr id="1048638" name="TextBox 7"/>
          <p:cNvSpPr txBox="1"/>
          <p:nvPr/>
        </p:nvSpPr>
        <p:spPr>
          <a:xfrm>
            <a:off x="1231900" y="5727700"/>
            <a:ext cx="37592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measuring systems is available.</a:t>
            </a:r>
          </a:p>
          <a:p>
            <a:pPr>
              <a:lnSpc>
                <a:spcPts val="2530"/>
              </a:lnSpc>
            </a:pPr>
            <a:endParaRPr lang="en-CA" sz="2195">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
          <p:cNvPicPr>
            <a:picLocks/>
          </p:cNvPicPr>
          <p:nvPr/>
        </p:nvPicPr>
        <p:blipFill>
          <a:blip r:embed="rId2" cstate="print"/>
          <a:stretch>
            <a:fillRect/>
          </a:stretch>
        </p:blipFill>
        <p:spPr>
          <a:xfrm>
            <a:off x="0" y="0"/>
            <a:ext cx="9144000" cy="6845300"/>
          </a:xfrm>
          <a:prstGeom prst="rect">
            <a:avLst/>
          </a:prstGeom>
        </p:spPr>
      </p:pic>
      <p:sp>
        <p:nvSpPr>
          <p:cNvPr id="1048639" name="TextBox 2"/>
          <p:cNvSpPr txBox="1"/>
          <p:nvPr/>
        </p:nvSpPr>
        <p:spPr>
          <a:xfrm>
            <a:off x="2336800" y="609600"/>
            <a:ext cx="4635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flow measurement</a:t>
            </a:r>
          </a:p>
          <a:p>
            <a:pPr>
              <a:lnSpc>
                <a:spcPts val="5060"/>
              </a:lnSpc>
            </a:pPr>
            <a:endParaRPr lang="en-CA" sz="4404">
              <a:solidFill>
                <a:srgbClr val="000000"/>
              </a:solidFill>
            </a:endParaRPr>
          </a:p>
        </p:txBody>
      </p:sp>
      <p:sp>
        <p:nvSpPr>
          <p:cNvPr id="1048640" name="TextBox 3"/>
          <p:cNvSpPr txBox="1"/>
          <p:nvPr/>
        </p:nvSpPr>
        <p:spPr>
          <a:xfrm>
            <a:off x="1231900" y="2679700"/>
            <a:ext cx="6146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Flow measurement is the quantification of bulk fluid</a:t>
            </a:r>
          </a:p>
          <a:p>
            <a:pPr>
              <a:lnSpc>
                <a:spcPts val="2530"/>
              </a:lnSpc>
            </a:pPr>
            <a:endParaRPr lang="en-CA" sz="2195">
              <a:solidFill>
                <a:srgbClr val="000000"/>
              </a:solidFill>
            </a:endParaRPr>
          </a:p>
        </p:txBody>
      </p:sp>
      <p:sp>
        <p:nvSpPr>
          <p:cNvPr id="1048641" name="TextBox 4"/>
          <p:cNvSpPr txBox="1"/>
          <p:nvPr/>
        </p:nvSpPr>
        <p:spPr>
          <a:xfrm>
            <a:off x="1231900" y="2997200"/>
            <a:ext cx="6502400" cy="1270000"/>
          </a:xfrm>
          <a:prstGeom prst="rect">
            <a:avLst/>
          </a:prstGeom>
          <a:noFill/>
        </p:spPr>
        <p:txBody>
          <a:bodyPr vert="horz" wrap="none" lIns="0" tIns="0" rIns="0" bIns="0" rtlCol="0">
            <a:spAutoFit/>
          </a:bodyPr>
          <a:lstStyle/>
          <a:p>
            <a:pPr>
              <a:lnSpc>
                <a:spcPts val="2350"/>
              </a:lnSpc>
            </a:pPr>
            <a:r>
              <a:rPr lang="en-CA" sz="2195">
                <a:solidFill>
                  <a:srgbClr val="073D86"/>
                </a:solidFill>
                <a:latin typeface="Candara"/>
                <a:cs typeface="Candara"/>
              </a:rPr>
              <a:t>movement. Flow can be measured in a variety of ways.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Positive-displacement flow meters accumulate a fixed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volume of fluid and then count the number of times the</a:t>
            </a:r>
          </a:p>
          <a:p>
            <a:pPr>
              <a:lnSpc>
                <a:spcPts val="2350"/>
              </a:lnSpc>
            </a:pPr>
            <a:endParaRPr lang="en-CA" sz="2195">
              <a:solidFill>
                <a:srgbClr val="000000"/>
              </a:solidFill>
            </a:endParaRPr>
          </a:p>
        </p:txBody>
      </p:sp>
      <p:sp>
        <p:nvSpPr>
          <p:cNvPr id="1048642" name="TextBox 5"/>
          <p:cNvSpPr txBox="1"/>
          <p:nvPr/>
        </p:nvSpPr>
        <p:spPr>
          <a:xfrm>
            <a:off x="1231900" y="3898900"/>
            <a:ext cx="6781800" cy="635000"/>
          </a:xfrm>
          <a:prstGeom prst="rect">
            <a:avLst/>
          </a:prstGeom>
          <a:noFill/>
        </p:spPr>
        <p:txBody>
          <a:bodyPr vert="horz" wrap="none" lIns="0" tIns="0" rIns="0" bIns="0" rtlCol="0">
            <a:spAutoFit/>
          </a:bodyPr>
          <a:lstStyle/>
          <a:p>
            <a:pPr>
              <a:lnSpc>
                <a:spcPts val="2410"/>
              </a:lnSpc>
            </a:pPr>
            <a:r>
              <a:rPr lang="en-CA" sz="2198">
                <a:solidFill>
                  <a:srgbClr val="073D86"/>
                </a:solidFill>
                <a:latin typeface="Candara"/>
                <a:cs typeface="Candara"/>
              </a:rPr>
              <a:t>volume is filled to measure flow. Other flow measurement</a:t>
            </a:r>
          </a:p>
          <a:p>
            <a:pPr>
              <a:lnSpc>
                <a:spcPts val="2410"/>
              </a:lnSpc>
            </a:pPr>
            <a:endParaRPr lang="en-CA" sz="2198">
              <a:solidFill>
                <a:srgbClr val="000000"/>
              </a:solidFill>
            </a:endParaRPr>
          </a:p>
        </p:txBody>
      </p:sp>
      <p:sp>
        <p:nvSpPr>
          <p:cNvPr id="1048643" name="TextBox 6"/>
          <p:cNvSpPr txBox="1"/>
          <p:nvPr/>
        </p:nvSpPr>
        <p:spPr>
          <a:xfrm>
            <a:off x="1231900" y="4203700"/>
            <a:ext cx="6870700" cy="1587500"/>
          </a:xfrm>
          <a:prstGeom prst="rect">
            <a:avLst/>
          </a:prstGeom>
          <a:noFill/>
        </p:spPr>
        <p:txBody>
          <a:bodyPr vert="horz" wrap="none" lIns="0" tIns="0" rIns="0" bIns="0" rtlCol="0">
            <a:spAutoFit/>
          </a:bodyPr>
          <a:lstStyle/>
          <a:p>
            <a:pPr>
              <a:lnSpc>
                <a:spcPts val="2365"/>
              </a:lnSpc>
            </a:pPr>
            <a:r>
              <a:rPr lang="en-CA" sz="2195">
                <a:solidFill>
                  <a:srgbClr val="073D86"/>
                </a:solidFill>
                <a:latin typeface="Candara"/>
                <a:cs typeface="Candara"/>
              </a:rPr>
              <a:t>methods rely on forces produced by the flowing stream as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 overcomes a known constriction, to indirectly calculate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flow. Flow may be measured by measuring the velocity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fluid over a known area. For very large flows, tracer</a:t>
            </a:r>
          </a:p>
          <a:p>
            <a:pPr>
              <a:lnSpc>
                <a:spcPts val="2365"/>
              </a:lnSpc>
            </a:pPr>
            <a:endParaRPr lang="en-CA" sz="2195">
              <a:solidFill>
                <a:srgbClr val="000000"/>
              </a:solidFill>
            </a:endParaRPr>
          </a:p>
        </p:txBody>
      </p:sp>
      <p:sp>
        <p:nvSpPr>
          <p:cNvPr id="1048644" name="TextBox 7"/>
          <p:cNvSpPr txBox="1"/>
          <p:nvPr/>
        </p:nvSpPr>
        <p:spPr>
          <a:xfrm>
            <a:off x="1231900" y="5410200"/>
            <a:ext cx="6464300" cy="635000"/>
          </a:xfrm>
          <a:prstGeom prst="rect">
            <a:avLst/>
          </a:prstGeom>
          <a:noFill/>
        </p:spPr>
        <p:txBody>
          <a:bodyPr vert="horz" wrap="none" lIns="0" tIns="0" rIns="0" bIns="0" rtlCol="0">
            <a:spAutoFit/>
          </a:bodyPr>
          <a:lstStyle/>
          <a:p>
            <a:pPr>
              <a:lnSpc>
                <a:spcPts val="2405"/>
              </a:lnSpc>
            </a:pPr>
            <a:r>
              <a:rPr lang="en-CA" sz="2198">
                <a:solidFill>
                  <a:srgbClr val="073D86"/>
                </a:solidFill>
                <a:latin typeface="Candara"/>
                <a:cs typeface="Candara"/>
              </a:rPr>
              <a:t>methods may be used to deduce the flow rate from the</a:t>
            </a:r>
          </a:p>
          <a:p>
            <a:pPr>
              <a:lnSpc>
                <a:spcPts val="2405"/>
              </a:lnSpc>
            </a:pPr>
            <a:endParaRPr lang="en-CA" sz="2198">
              <a:solidFill>
                <a:srgbClr val="000000"/>
              </a:solidFill>
            </a:endParaRPr>
          </a:p>
        </p:txBody>
      </p:sp>
      <p:sp>
        <p:nvSpPr>
          <p:cNvPr id="1048645" name="TextBox 8"/>
          <p:cNvSpPr txBox="1"/>
          <p:nvPr/>
        </p:nvSpPr>
        <p:spPr>
          <a:xfrm>
            <a:off x="1231900" y="5727700"/>
            <a:ext cx="5791200" cy="635000"/>
          </a:xfrm>
          <a:prstGeom prst="rect">
            <a:avLst/>
          </a:prstGeom>
          <a:noFill/>
        </p:spPr>
        <p:txBody>
          <a:bodyPr vert="horz" wrap="none" lIns="0" tIns="0" rIns="0" bIns="0" rtlCol="0">
            <a:spAutoFit/>
          </a:bodyPr>
          <a:lstStyle/>
          <a:p>
            <a:pPr>
              <a:lnSpc>
                <a:spcPts val="2275"/>
              </a:lnSpc>
            </a:pPr>
            <a:r>
              <a:rPr lang="en-CA" sz="2195">
                <a:solidFill>
                  <a:srgbClr val="073D86"/>
                </a:solidFill>
                <a:latin typeface="Candara"/>
                <a:cs typeface="Candara"/>
              </a:rPr>
              <a:t>change in concentration of a dye or radioisotope.</a:t>
            </a:r>
          </a:p>
          <a:p>
            <a:pPr>
              <a:lnSpc>
                <a:spcPts val="2275"/>
              </a:lnSpc>
            </a:pPr>
            <a:endParaRPr lang="en-CA" sz="2195">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1"/>
          <p:cNvPicPr>
            <a:picLocks/>
          </p:cNvPicPr>
          <p:nvPr/>
        </p:nvPicPr>
        <p:blipFill>
          <a:blip r:embed="rId2" cstate="print"/>
          <a:stretch>
            <a:fillRect/>
          </a:stretch>
        </p:blipFill>
        <p:spPr>
          <a:xfrm>
            <a:off x="0" y="0"/>
            <a:ext cx="9144000" cy="6845300"/>
          </a:xfrm>
          <a:prstGeom prst="rect">
            <a:avLst/>
          </a:prstGeom>
        </p:spPr>
      </p:pic>
      <p:sp>
        <p:nvSpPr>
          <p:cNvPr id="1048646" name="TextBox 2"/>
          <p:cNvSpPr txBox="1"/>
          <p:nvPr/>
        </p:nvSpPr>
        <p:spPr>
          <a:xfrm>
            <a:off x="1993900" y="609600"/>
            <a:ext cx="52959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Ultrasonic flow meter</a:t>
            </a:r>
          </a:p>
          <a:p>
            <a:pPr>
              <a:lnSpc>
                <a:spcPts val="5060"/>
              </a:lnSpc>
            </a:pPr>
            <a:endParaRPr lang="en-CA" sz="4404">
              <a:solidFill>
                <a:srgbClr val="000000"/>
              </a:solidFill>
            </a:endParaRPr>
          </a:p>
        </p:txBody>
      </p:sp>
      <p:sp>
        <p:nvSpPr>
          <p:cNvPr id="1048647" name="TextBox 3"/>
          <p:cNvSpPr txBox="1"/>
          <p:nvPr/>
        </p:nvSpPr>
        <p:spPr>
          <a:xfrm>
            <a:off x="1231900" y="2654300"/>
            <a:ext cx="10287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Principle</a:t>
            </a:r>
          </a:p>
          <a:p>
            <a:pPr>
              <a:lnSpc>
                <a:spcPts val="2530"/>
              </a:lnSpc>
            </a:pPr>
            <a:endParaRPr lang="en-CA" sz="2195">
              <a:solidFill>
                <a:srgbClr val="000000"/>
              </a:solidFill>
            </a:endParaRPr>
          </a:p>
        </p:txBody>
      </p:sp>
      <p:sp>
        <p:nvSpPr>
          <p:cNvPr id="1048648" name="TextBox 4"/>
          <p:cNvSpPr txBox="1"/>
          <p:nvPr/>
        </p:nvSpPr>
        <p:spPr>
          <a:xfrm>
            <a:off x="952500" y="2984500"/>
            <a:ext cx="6769100" cy="635000"/>
          </a:xfrm>
          <a:prstGeom prst="rect">
            <a:avLst/>
          </a:prstGeom>
          <a:noFill/>
        </p:spPr>
        <p:txBody>
          <a:bodyPr vert="horz" wrap="none" lIns="0" tIns="0" rIns="0" bIns="0" rtlCol="0">
            <a:spAutoFit/>
          </a:bodyPr>
          <a:lstStyle/>
          <a:p>
            <a:pPr>
              <a:lnSpc>
                <a:spcPts val="2530"/>
              </a:lnSpc>
            </a:pPr>
            <a:r>
              <a:rPr lang="en-CA" sz="2195">
                <a:solidFill>
                  <a:srgbClr val="30B6FC"/>
                </a:solidFill>
                <a:latin typeface="Arial Unicode MS"/>
                <a:cs typeface="Arial Unicode MS"/>
              </a:rPr>
              <a:t></a:t>
            </a:r>
            <a:r>
              <a:rPr lang="en-CA" sz="2195">
                <a:solidFill>
                  <a:srgbClr val="073D86"/>
                </a:solidFill>
                <a:latin typeface="Candara"/>
                <a:cs typeface="Candara"/>
              </a:rPr>
              <a:t> Density is measured according to absorption method. A</a:t>
            </a:r>
          </a:p>
          <a:p>
            <a:pPr>
              <a:lnSpc>
                <a:spcPts val="2530"/>
              </a:lnSpc>
            </a:pPr>
            <a:endParaRPr lang="en-CA" sz="2195">
              <a:solidFill>
                <a:srgbClr val="000000"/>
              </a:solidFill>
            </a:endParaRPr>
          </a:p>
        </p:txBody>
      </p:sp>
      <p:sp>
        <p:nvSpPr>
          <p:cNvPr id="1048649" name="TextBox 5"/>
          <p:cNvSpPr txBox="1"/>
          <p:nvPr/>
        </p:nvSpPr>
        <p:spPr>
          <a:xfrm>
            <a:off x="1231900" y="3302000"/>
            <a:ext cx="7099300" cy="9525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radioactive source (Cs-137) contained in a lead-shield, steel-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enclosed housing is mounted on one side of pipe with a</a:t>
            </a:r>
          </a:p>
          <a:p>
            <a:pPr>
              <a:lnSpc>
                <a:spcPts val="2100"/>
              </a:lnSpc>
            </a:pPr>
            <a:endParaRPr lang="en-CA" sz="2195">
              <a:solidFill>
                <a:srgbClr val="000000"/>
              </a:solidFill>
            </a:endParaRPr>
          </a:p>
        </p:txBody>
      </p:sp>
      <p:sp>
        <p:nvSpPr>
          <p:cNvPr id="1048650" name="TextBox 6"/>
          <p:cNvSpPr txBox="1"/>
          <p:nvPr/>
        </p:nvSpPr>
        <p:spPr>
          <a:xfrm>
            <a:off x="1231900" y="3848100"/>
            <a:ext cx="6819900" cy="635000"/>
          </a:xfrm>
          <a:prstGeom prst="rect">
            <a:avLst/>
          </a:prstGeom>
          <a:noFill/>
        </p:spPr>
        <p:txBody>
          <a:bodyPr vert="horz" wrap="none" lIns="0" tIns="0" rIns="0" bIns="0" rtlCol="0">
            <a:spAutoFit/>
          </a:bodyPr>
          <a:lstStyle/>
          <a:p>
            <a:pPr>
              <a:lnSpc>
                <a:spcPts val="2015"/>
              </a:lnSpc>
            </a:pPr>
            <a:r>
              <a:rPr lang="en-CA" sz="2198">
                <a:solidFill>
                  <a:srgbClr val="073D86"/>
                </a:solidFill>
                <a:latin typeface="Candara"/>
                <a:cs typeface="Candara"/>
              </a:rPr>
              <a:t>scintillation detector on the opposite side. Gamma energy</a:t>
            </a:r>
          </a:p>
          <a:p>
            <a:pPr>
              <a:lnSpc>
                <a:spcPts val="2015"/>
              </a:lnSpc>
            </a:pPr>
            <a:endParaRPr lang="en-CA" sz="2198">
              <a:solidFill>
                <a:srgbClr val="000000"/>
              </a:solidFill>
            </a:endParaRPr>
          </a:p>
        </p:txBody>
      </p:sp>
      <p:sp>
        <p:nvSpPr>
          <p:cNvPr id="1048651" name="TextBox 7"/>
          <p:cNvSpPr txBox="1"/>
          <p:nvPr/>
        </p:nvSpPr>
        <p:spPr>
          <a:xfrm>
            <a:off x="1231900" y="4102100"/>
            <a:ext cx="6731000" cy="1905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emitted from the source passes through the pipe and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process material. The amount of energy reaching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detector changes with the density change of the material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being measured. Density is determined based on energy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attenuation and fluid concentration or solid content is</a:t>
            </a:r>
          </a:p>
          <a:p>
            <a:pPr>
              <a:lnSpc>
                <a:spcPts val="2100"/>
              </a:lnSpc>
            </a:pPr>
            <a:endParaRPr lang="en-CA" sz="2195">
              <a:solidFill>
                <a:srgbClr val="000000"/>
              </a:solidFill>
            </a:endParaRPr>
          </a:p>
        </p:txBody>
      </p:sp>
      <p:sp>
        <p:nvSpPr>
          <p:cNvPr id="1048652" name="TextBox 8"/>
          <p:cNvSpPr txBox="1"/>
          <p:nvPr/>
        </p:nvSpPr>
        <p:spPr>
          <a:xfrm>
            <a:off x="1231900" y="5448300"/>
            <a:ext cx="2540000" cy="635000"/>
          </a:xfrm>
          <a:prstGeom prst="rect">
            <a:avLst/>
          </a:prstGeom>
          <a:noFill/>
        </p:spPr>
        <p:txBody>
          <a:bodyPr vert="horz" wrap="none" lIns="0" tIns="0" rIns="0" bIns="0" rtlCol="0">
            <a:spAutoFit/>
          </a:bodyPr>
          <a:lstStyle/>
          <a:p>
            <a:pPr>
              <a:lnSpc>
                <a:spcPts val="2100"/>
              </a:lnSpc>
            </a:pPr>
            <a:r>
              <a:rPr lang="en-CA" sz="2198">
                <a:solidFill>
                  <a:srgbClr val="073D86"/>
                </a:solidFill>
                <a:latin typeface="Candara"/>
                <a:cs typeface="Candara"/>
              </a:rPr>
              <a:t>calculated via density</a:t>
            </a:r>
          </a:p>
          <a:p>
            <a:pPr>
              <a:lnSpc>
                <a:spcPts val="2100"/>
              </a:lnSpc>
            </a:pPr>
            <a:endParaRPr lang="en-CA" sz="2198">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1"/>
          <p:cNvPicPr>
            <a:picLocks/>
          </p:cNvPicPr>
          <p:nvPr/>
        </p:nvPicPr>
        <p:blipFill>
          <a:blip r:embed="rId2" cstate="print"/>
          <a:stretch>
            <a:fillRect/>
          </a:stretch>
        </p:blipFill>
        <p:spPr>
          <a:xfrm>
            <a:off x="0" y="0"/>
            <a:ext cx="9144000" cy="6845300"/>
          </a:xfrm>
          <a:prstGeom prst="rect">
            <a:avLst/>
          </a:prstGeom>
        </p:spPr>
      </p:pic>
      <p:sp>
        <p:nvSpPr>
          <p:cNvPr id="1048653" name="TextBox 2"/>
          <p:cNvSpPr txBox="1"/>
          <p:nvPr/>
        </p:nvSpPr>
        <p:spPr>
          <a:xfrm>
            <a:off x="1041400" y="609600"/>
            <a:ext cx="7239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temperature</a:t>
            </a:r>
          </a:p>
          <a:p>
            <a:pPr>
              <a:lnSpc>
                <a:spcPts val="5060"/>
              </a:lnSpc>
            </a:pPr>
            <a:endParaRPr lang="en-CA" sz="4404">
              <a:solidFill>
                <a:srgbClr val="000000"/>
              </a:solidFill>
            </a:endParaRPr>
          </a:p>
        </p:txBody>
      </p:sp>
      <p:sp>
        <p:nvSpPr>
          <p:cNvPr id="1048654" name="TextBox 3"/>
          <p:cNvSpPr txBox="1"/>
          <p:nvPr/>
        </p:nvSpPr>
        <p:spPr>
          <a:xfrm>
            <a:off x="1231900" y="2705100"/>
            <a:ext cx="43942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Temperature measurement, also</a:t>
            </a:r>
          </a:p>
          <a:p>
            <a:pPr>
              <a:lnSpc>
                <a:spcPts val="2760"/>
              </a:lnSpc>
            </a:pPr>
            <a:endParaRPr lang="en-CA" sz="2400">
              <a:solidFill>
                <a:srgbClr val="000000"/>
              </a:solidFill>
            </a:endParaRPr>
          </a:p>
        </p:txBody>
      </p:sp>
      <p:sp>
        <p:nvSpPr>
          <p:cNvPr id="1048655" name="TextBox 4"/>
          <p:cNvSpPr txBox="1"/>
          <p:nvPr/>
        </p:nvSpPr>
        <p:spPr>
          <a:xfrm>
            <a:off x="1231900" y="3060700"/>
            <a:ext cx="47244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known as thermometry, describes</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process of measuring a current</a:t>
            </a:r>
          </a:p>
          <a:p>
            <a:pPr>
              <a:lnSpc>
                <a:spcPts val="2900"/>
              </a:lnSpc>
            </a:pPr>
            <a:endParaRPr lang="en-CA" sz="2400">
              <a:solidFill>
                <a:srgbClr val="000000"/>
              </a:solidFill>
            </a:endParaRPr>
          </a:p>
        </p:txBody>
      </p:sp>
      <p:sp>
        <p:nvSpPr>
          <p:cNvPr id="1048656" name="TextBox 5"/>
          <p:cNvSpPr txBox="1"/>
          <p:nvPr/>
        </p:nvSpPr>
        <p:spPr>
          <a:xfrm>
            <a:off x="1231900" y="3810000"/>
            <a:ext cx="47498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local temperature for immediate or</a:t>
            </a:r>
          </a:p>
          <a:p>
            <a:pPr>
              <a:lnSpc>
                <a:spcPts val="2760"/>
              </a:lnSpc>
            </a:pPr>
            <a:endParaRPr lang="en-CA" sz="2402">
              <a:solidFill>
                <a:srgbClr val="000000"/>
              </a:solidFill>
            </a:endParaRPr>
          </a:p>
        </p:txBody>
      </p:sp>
      <p:sp>
        <p:nvSpPr>
          <p:cNvPr id="1048657" name="TextBox 6"/>
          <p:cNvSpPr txBox="1"/>
          <p:nvPr/>
        </p:nvSpPr>
        <p:spPr>
          <a:xfrm>
            <a:off x="1231900" y="4165600"/>
            <a:ext cx="49276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later evaluation. Datasets consisting</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of repeated standardized</a:t>
            </a:r>
          </a:p>
          <a:p>
            <a:pPr>
              <a:lnSpc>
                <a:spcPts val="2900"/>
              </a:lnSpc>
            </a:pPr>
            <a:endParaRPr lang="en-CA" sz="2400">
              <a:solidFill>
                <a:srgbClr val="000000"/>
              </a:solidFill>
            </a:endParaRPr>
          </a:p>
        </p:txBody>
      </p:sp>
      <p:sp>
        <p:nvSpPr>
          <p:cNvPr id="1048658" name="TextBox 7"/>
          <p:cNvSpPr txBox="1"/>
          <p:nvPr/>
        </p:nvSpPr>
        <p:spPr>
          <a:xfrm>
            <a:off x="1231900" y="4902200"/>
            <a:ext cx="51181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measurements can be used to assess</a:t>
            </a:r>
          </a:p>
          <a:p>
            <a:pPr>
              <a:lnSpc>
                <a:spcPts val="2760"/>
              </a:lnSpc>
            </a:pPr>
            <a:endParaRPr lang="en-CA" sz="2400">
              <a:solidFill>
                <a:srgbClr val="000000"/>
              </a:solidFill>
            </a:endParaRPr>
          </a:p>
        </p:txBody>
      </p:sp>
      <p:sp>
        <p:nvSpPr>
          <p:cNvPr id="1048659" name="TextBox 8"/>
          <p:cNvSpPr txBox="1"/>
          <p:nvPr/>
        </p:nvSpPr>
        <p:spPr>
          <a:xfrm>
            <a:off x="1231900" y="5270500"/>
            <a:ext cx="26035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temperature trends</a:t>
            </a:r>
          </a:p>
          <a:p>
            <a:pPr>
              <a:lnSpc>
                <a:spcPts val="2760"/>
              </a:lnSpc>
            </a:pPr>
            <a:endParaRPr lang="en-CA" sz="2402">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784976" cy="4447371"/>
          </a:xfrm>
          <a:prstGeom prst="rect">
            <a:avLst/>
          </a:prstGeom>
        </p:spPr>
        <p:txBody>
          <a:bodyPr wrap="square">
            <a:spAutoFit/>
          </a:bodyPr>
          <a:lstStyle/>
          <a:p>
            <a:pPr marL="629285" marR="404495" algn="ctr">
              <a:lnSpc>
                <a:spcPts val="7225"/>
              </a:lnSpc>
              <a:spcBef>
                <a:spcPts val="0"/>
              </a:spcBef>
              <a:spcAft>
                <a:spcPts val="0"/>
              </a:spcAft>
            </a:pPr>
            <a:r>
              <a:rPr lang="en-US" sz="6000" b="1" dirty="0">
                <a:solidFill>
                  <a:srgbClr val="00AF50"/>
                </a:solidFill>
                <a:latin typeface="Calibri" panose="020F0502020204030204" pitchFamily="34" charset="0"/>
                <a:ea typeface="Myanmar Text" panose="020B0502040204020203" pitchFamily="34" charset="0"/>
                <a:cs typeface="Myanmar Text" panose="020B0502040204020203" pitchFamily="34" charset="0"/>
              </a:rPr>
              <a:t>TOPICS COVERED</a:t>
            </a:r>
            <a:endParaRPr lang="en-US" sz="1050" dirty="0">
              <a:latin typeface="Myanmar Text" panose="020B0502040204020203" pitchFamily="34" charset="0"/>
              <a:ea typeface="Myanmar Text" panose="020B0502040204020203" pitchFamily="34" charset="0"/>
            </a:endParaRPr>
          </a:p>
          <a:p>
            <a:pPr marL="342900" marR="0" lvl="0" indent="-342900">
              <a:spcBef>
                <a:spcPts val="1615"/>
              </a:spcBef>
              <a:spcAft>
                <a:spcPts val="0"/>
              </a:spcAft>
              <a:buClr>
                <a:srgbClr val="89D0D5"/>
              </a:buClr>
              <a:buSzPts val="1600"/>
              <a:buFont typeface="Wingdings 3" panose="05040102010807070707" pitchFamily="18" charset="2"/>
              <a:buChar char=""/>
              <a:tabLst>
                <a:tab pos="2199640" algn="l"/>
                <a:tab pos="2200275" algn="l"/>
              </a:tabLst>
            </a:pPr>
            <a:r>
              <a:rPr lang="en-US" sz="2800" dirty="0">
                <a:latin typeface="Times New Roman" panose="02020603050405020304" pitchFamily="18" charset="0"/>
                <a:ea typeface="Wingdings 3" panose="05040102010807070707" pitchFamily="18" charset="2"/>
                <a:cs typeface="Times New Roman" panose="02020603050405020304" pitchFamily="18" charset="0"/>
              </a:rPr>
              <a:t>Introduction </a:t>
            </a:r>
            <a:r>
              <a:rPr lang="en-US" sz="2800" spc="-15" dirty="0">
                <a:latin typeface="Times New Roman" panose="02020603050405020304" pitchFamily="18" charset="0"/>
                <a:ea typeface="Wingdings 3" panose="05040102010807070707" pitchFamily="18" charset="2"/>
                <a:cs typeface="Times New Roman" panose="02020603050405020304" pitchFamily="18" charset="0"/>
              </a:rPr>
              <a:t>to</a:t>
            </a:r>
            <a:r>
              <a:rPr lang="en-US" sz="2800" spc="-30" dirty="0">
                <a:latin typeface="Times New Roman" panose="02020603050405020304" pitchFamily="18" charset="0"/>
                <a:ea typeface="Wingdings 3" panose="05040102010807070707" pitchFamily="18" charset="2"/>
                <a:cs typeface="Times New Roman" panose="02020603050405020304" pitchFamily="18" charset="0"/>
              </a:rPr>
              <a:t> </a:t>
            </a:r>
            <a:r>
              <a:rPr lang="en-US" sz="2800" dirty="0">
                <a:latin typeface="Times New Roman" panose="02020603050405020304" pitchFamily="18" charset="0"/>
                <a:ea typeface="Wingdings 3" panose="05040102010807070707" pitchFamily="18" charset="2"/>
                <a:cs typeface="Times New Roman" panose="02020603050405020304" pitchFamily="18" charset="0"/>
              </a:rPr>
              <a:t>CRO</a:t>
            </a:r>
          </a:p>
          <a:p>
            <a:pPr marL="342900" marR="0" lvl="0" indent="-342900">
              <a:spcBef>
                <a:spcPts val="955"/>
              </a:spcBef>
              <a:spcAft>
                <a:spcPts val="0"/>
              </a:spcAft>
              <a:buClr>
                <a:srgbClr val="89D0D5"/>
              </a:buClr>
              <a:buSzPts val="1600"/>
              <a:buFont typeface="Wingdings 3" panose="05040102010807070707" pitchFamily="18" charset="2"/>
              <a:buChar char=""/>
              <a:tabLst>
                <a:tab pos="2199640" algn="l"/>
                <a:tab pos="2200275" algn="l"/>
              </a:tabLst>
            </a:pPr>
            <a:r>
              <a:rPr lang="en-US" sz="2800" dirty="0">
                <a:latin typeface="Times New Roman" panose="02020603050405020304" pitchFamily="18" charset="0"/>
                <a:ea typeface="Wingdings 3" panose="05040102010807070707" pitchFamily="18" charset="2"/>
                <a:cs typeface="Times New Roman" panose="02020603050405020304" pitchFamily="18" charset="0"/>
              </a:rPr>
              <a:t>Block diagram of</a:t>
            </a:r>
            <a:r>
              <a:rPr lang="en-US" sz="2800" spc="410" dirty="0">
                <a:latin typeface="Times New Roman" panose="02020603050405020304" pitchFamily="18" charset="0"/>
                <a:ea typeface="Wingdings 3" panose="05040102010807070707" pitchFamily="18" charset="2"/>
                <a:cs typeface="Times New Roman" panose="02020603050405020304" pitchFamily="18" charset="0"/>
              </a:rPr>
              <a:t> </a:t>
            </a:r>
            <a:r>
              <a:rPr lang="en-US" sz="2800" dirty="0">
                <a:latin typeface="Times New Roman" panose="02020603050405020304" pitchFamily="18" charset="0"/>
                <a:ea typeface="Wingdings 3" panose="05040102010807070707" pitchFamily="18" charset="2"/>
                <a:cs typeface="Times New Roman" panose="02020603050405020304" pitchFamily="18" charset="0"/>
              </a:rPr>
              <a:t>CRO</a:t>
            </a:r>
          </a:p>
          <a:p>
            <a:pPr marL="342900" marR="0" lvl="0" indent="-342900">
              <a:spcBef>
                <a:spcPts val="970"/>
              </a:spcBef>
              <a:spcAft>
                <a:spcPts val="0"/>
              </a:spcAft>
              <a:buClr>
                <a:srgbClr val="89D0D5"/>
              </a:buClr>
              <a:buSzPts val="1600"/>
              <a:buFont typeface="Wingdings 3" panose="05040102010807070707" pitchFamily="18" charset="2"/>
              <a:buChar char=""/>
              <a:tabLst>
                <a:tab pos="2199640" algn="l"/>
                <a:tab pos="2200275" algn="l"/>
              </a:tabLst>
            </a:pPr>
            <a:r>
              <a:rPr lang="en-US" sz="2800" dirty="0">
                <a:latin typeface="Times New Roman" panose="02020603050405020304" pitchFamily="18" charset="0"/>
                <a:ea typeface="Wingdings 3" panose="05040102010807070707" pitchFamily="18" charset="2"/>
                <a:cs typeface="Times New Roman" panose="02020603050405020304" pitchFamily="18" charset="0"/>
              </a:rPr>
              <a:t>Detailed description of</a:t>
            </a:r>
            <a:r>
              <a:rPr lang="en-US" sz="2800" spc="-5" dirty="0">
                <a:latin typeface="Times New Roman" panose="02020603050405020304" pitchFamily="18" charset="0"/>
                <a:ea typeface="Wingdings 3" panose="05040102010807070707" pitchFamily="18" charset="2"/>
                <a:cs typeface="Times New Roman" panose="02020603050405020304" pitchFamily="18" charset="0"/>
              </a:rPr>
              <a:t> </a:t>
            </a:r>
            <a:r>
              <a:rPr lang="en-US" sz="2800" dirty="0">
                <a:latin typeface="Times New Roman" panose="02020603050405020304" pitchFamily="18" charset="0"/>
                <a:ea typeface="Wingdings 3" panose="05040102010807070707" pitchFamily="18" charset="2"/>
                <a:cs typeface="Times New Roman" panose="02020603050405020304" pitchFamily="18" charset="0"/>
              </a:rPr>
              <a:t>CRT</a:t>
            </a:r>
          </a:p>
          <a:p>
            <a:pPr marL="342900" marR="0" lvl="0" indent="-342900">
              <a:spcBef>
                <a:spcPts val="955"/>
              </a:spcBef>
              <a:spcAft>
                <a:spcPts val="0"/>
              </a:spcAft>
              <a:buClr>
                <a:srgbClr val="89D0D5"/>
              </a:buClr>
              <a:buSzPts val="1600"/>
              <a:buFont typeface="Wingdings 3" panose="05040102010807070707" pitchFamily="18" charset="2"/>
              <a:buChar char=""/>
              <a:tabLst>
                <a:tab pos="2199640" algn="l"/>
                <a:tab pos="2200275" algn="l"/>
              </a:tabLst>
            </a:pPr>
            <a:r>
              <a:rPr lang="en-US" sz="2800" dirty="0">
                <a:latin typeface="Times New Roman" panose="02020603050405020304" pitchFamily="18" charset="0"/>
                <a:ea typeface="Wingdings 3" panose="05040102010807070707" pitchFamily="18" charset="2"/>
                <a:cs typeface="Times New Roman" panose="02020603050405020304" pitchFamily="18" charset="0"/>
              </a:rPr>
              <a:t>Multi –Input</a:t>
            </a:r>
            <a:r>
              <a:rPr lang="en-US" sz="2800" spc="-30" dirty="0">
                <a:latin typeface="Times New Roman" panose="02020603050405020304" pitchFamily="18" charset="0"/>
                <a:ea typeface="Wingdings 3" panose="05040102010807070707" pitchFamily="18" charset="2"/>
                <a:cs typeface="Times New Roman" panose="02020603050405020304" pitchFamily="18" charset="0"/>
              </a:rPr>
              <a:t> </a:t>
            </a:r>
            <a:r>
              <a:rPr lang="en-US" sz="2800" dirty="0">
                <a:latin typeface="Times New Roman" panose="02020603050405020304" pitchFamily="18" charset="0"/>
                <a:ea typeface="Wingdings 3" panose="05040102010807070707" pitchFamily="18" charset="2"/>
                <a:cs typeface="Times New Roman" panose="02020603050405020304" pitchFamily="18" charset="0"/>
              </a:rPr>
              <a:t>Oscilloscope</a:t>
            </a:r>
          </a:p>
          <a:p>
            <a:pPr marL="342900" marR="0" lvl="0" indent="-342900">
              <a:spcBef>
                <a:spcPts val="955"/>
              </a:spcBef>
              <a:spcAft>
                <a:spcPts val="0"/>
              </a:spcAft>
              <a:buClr>
                <a:srgbClr val="89D0D5"/>
              </a:buClr>
              <a:buSzPts val="1600"/>
              <a:buFont typeface="Wingdings 3" panose="05040102010807070707" pitchFamily="18" charset="2"/>
              <a:buChar char=""/>
              <a:tabLst>
                <a:tab pos="2199640" algn="l"/>
                <a:tab pos="2200275" algn="l"/>
              </a:tabLst>
            </a:pPr>
            <a:r>
              <a:rPr lang="en-US" sz="2800" dirty="0">
                <a:latin typeface="Times New Roman" panose="02020603050405020304" pitchFamily="18" charset="0"/>
                <a:ea typeface="Wingdings 3" panose="05040102010807070707" pitchFamily="18" charset="2"/>
                <a:cs typeface="Times New Roman" panose="02020603050405020304" pitchFamily="18" charset="0"/>
              </a:rPr>
              <a:t>Lissajous </a:t>
            </a:r>
            <a:r>
              <a:rPr lang="en-US" sz="2800" spc="-20" dirty="0">
                <a:latin typeface="Times New Roman" panose="02020603050405020304" pitchFamily="18" charset="0"/>
                <a:ea typeface="Wingdings 3" panose="05040102010807070707" pitchFamily="18" charset="2"/>
                <a:cs typeface="Times New Roman" panose="02020603050405020304" pitchFamily="18" charset="0"/>
              </a:rPr>
              <a:t>Patterns</a:t>
            </a:r>
            <a:endParaRPr lang="en-US" sz="2800" dirty="0">
              <a:latin typeface="Times New Roman" panose="02020603050405020304" pitchFamily="18" charset="0"/>
              <a:ea typeface="Wingdings 3" panose="05040102010807070707" pitchFamily="18" charset="2"/>
              <a:cs typeface="Times New Roman" panose="02020603050405020304" pitchFamily="18" charset="0"/>
            </a:endParaRPr>
          </a:p>
          <a:p>
            <a:pPr marL="342900" marR="0" lvl="0" indent="-342900">
              <a:spcBef>
                <a:spcPts val="965"/>
              </a:spcBef>
              <a:spcAft>
                <a:spcPts val="0"/>
              </a:spcAft>
              <a:buClr>
                <a:srgbClr val="89D0D5"/>
              </a:buClr>
              <a:buSzPts val="1600"/>
              <a:buFont typeface="Wingdings 3" panose="05040102010807070707" pitchFamily="18" charset="2"/>
              <a:buChar char=""/>
              <a:tabLst>
                <a:tab pos="2199640" algn="l"/>
                <a:tab pos="2200275" algn="l"/>
              </a:tabLst>
            </a:pPr>
            <a:r>
              <a:rPr lang="en-US" sz="2800" spc="-20" dirty="0">
                <a:latin typeface="Times New Roman" panose="02020603050405020304" pitchFamily="18" charset="0"/>
                <a:ea typeface="Wingdings 3" panose="05040102010807070707" pitchFamily="18" charset="2"/>
                <a:cs typeface="Times New Roman" panose="02020603050405020304" pitchFamily="18" charset="0"/>
              </a:rPr>
              <a:t>Types </a:t>
            </a:r>
            <a:r>
              <a:rPr lang="en-US" sz="2800" dirty="0">
                <a:latin typeface="Times New Roman" panose="02020603050405020304" pitchFamily="18" charset="0"/>
                <a:ea typeface="Wingdings 3" panose="05040102010807070707" pitchFamily="18" charset="2"/>
                <a:cs typeface="Times New Roman" panose="02020603050405020304" pitchFamily="18" charset="0"/>
              </a:rPr>
              <a:t>of Oscilloscope and </a:t>
            </a:r>
            <a:r>
              <a:rPr lang="en-US" sz="2800" spc="-15" dirty="0">
                <a:latin typeface="Times New Roman" panose="02020603050405020304" pitchFamily="18" charset="0"/>
                <a:ea typeface="Wingdings 3" panose="05040102010807070707" pitchFamily="18" charset="2"/>
                <a:cs typeface="Times New Roman" panose="02020603050405020304" pitchFamily="18" charset="0"/>
              </a:rPr>
              <a:t>it’s </a:t>
            </a:r>
            <a:r>
              <a:rPr lang="en-US" sz="2800" dirty="0">
                <a:latin typeface="Times New Roman" panose="02020603050405020304" pitchFamily="18" charset="0"/>
                <a:ea typeface="Wingdings 3" panose="05040102010807070707" pitchFamily="18" charset="2"/>
                <a:cs typeface="Times New Roman" panose="02020603050405020304" pitchFamily="18" charset="0"/>
              </a:rPr>
              <a:t>application</a:t>
            </a:r>
            <a:endParaRPr lang="en-US" sz="2800" dirty="0">
              <a:effectLst/>
              <a:latin typeface="Times New Roman" panose="02020603050405020304" pitchFamily="18" charset="0"/>
              <a:ea typeface="Wingdings 3" panose="05040102010807070707" pitchFamily="18" charset="2"/>
              <a:cs typeface="Times New Roman" panose="02020603050405020304" pitchFamily="18" charset="0"/>
            </a:endParaRPr>
          </a:p>
        </p:txBody>
      </p:sp>
    </p:spTree>
    <p:extLst>
      <p:ext uri="{BB962C8B-B14F-4D97-AF65-F5344CB8AC3E}">
        <p14:creationId xmlns:p14="http://schemas.microsoft.com/office/powerpoint/2010/main" val="291356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1"/>
          <p:cNvPicPr>
            <a:picLocks/>
          </p:cNvPicPr>
          <p:nvPr/>
        </p:nvPicPr>
        <p:blipFill>
          <a:blip r:embed="rId2" cstate="print"/>
          <a:stretch>
            <a:fillRect/>
          </a:stretch>
        </p:blipFill>
        <p:spPr>
          <a:xfrm>
            <a:off x="0" y="0"/>
            <a:ext cx="9144000" cy="6845300"/>
          </a:xfrm>
          <a:prstGeom prst="rect">
            <a:avLst/>
          </a:prstGeom>
        </p:spPr>
      </p:pic>
      <p:sp>
        <p:nvSpPr>
          <p:cNvPr id="1048660" name="TextBox 2"/>
          <p:cNvSpPr txBox="1"/>
          <p:nvPr/>
        </p:nvSpPr>
        <p:spPr>
          <a:xfrm>
            <a:off x="2844800" y="609600"/>
            <a:ext cx="359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Thermocouple</a:t>
            </a:r>
          </a:p>
          <a:p>
            <a:pPr>
              <a:lnSpc>
                <a:spcPts val="5060"/>
              </a:lnSpc>
            </a:pPr>
            <a:endParaRPr lang="en-CA" sz="4404">
              <a:solidFill>
                <a:srgbClr val="000000"/>
              </a:solidFill>
            </a:endParaRPr>
          </a:p>
        </p:txBody>
      </p:sp>
      <p:sp>
        <p:nvSpPr>
          <p:cNvPr id="1048661" name="TextBox 3"/>
          <p:cNvSpPr txBox="1"/>
          <p:nvPr/>
        </p:nvSpPr>
        <p:spPr>
          <a:xfrm>
            <a:off x="927100" y="2197100"/>
            <a:ext cx="52197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a:solidFill>
                  <a:srgbClr val="073D86"/>
                </a:solidFill>
                <a:latin typeface="Candara"/>
                <a:cs typeface="Candara"/>
              </a:rPr>
              <a:t>	A thermocouple is an electrical device consisting of two dissimilar</a:t>
            </a:r>
          </a:p>
          <a:p>
            <a:pPr>
              <a:lnSpc>
                <a:spcPts val="2185"/>
              </a:lnSpc>
            </a:pPr>
            <a:endParaRPr lang="en-CA" sz="1895">
              <a:solidFill>
                <a:srgbClr val="000000"/>
              </a:solidFill>
            </a:endParaRPr>
          </a:p>
        </p:txBody>
      </p:sp>
      <p:sp>
        <p:nvSpPr>
          <p:cNvPr id="1048662" name="TextBox 4"/>
          <p:cNvSpPr txBox="1"/>
          <p:nvPr/>
        </p:nvSpPr>
        <p:spPr>
          <a:xfrm>
            <a:off x="1193800" y="2476500"/>
            <a:ext cx="4699000" cy="520700"/>
          </a:xfrm>
          <a:prstGeom prst="rect">
            <a:avLst/>
          </a:prstGeom>
          <a:noFill/>
        </p:spPr>
        <p:txBody>
          <a:bodyPr vert="horz" wrap="none" lIns="0" tIns="0" rIns="0" bIns="0" rtlCol="0">
            <a:spAutoFit/>
          </a:bodyPr>
          <a:lstStyle/>
          <a:p>
            <a:pPr>
              <a:lnSpc>
                <a:spcPts val="1715"/>
              </a:lnSpc>
            </a:pPr>
            <a:r>
              <a:rPr lang="en-CA" sz="1459">
                <a:solidFill>
                  <a:srgbClr val="073D86"/>
                </a:solidFill>
                <a:latin typeface="Candara"/>
                <a:cs typeface="Candara"/>
              </a:rPr>
              <a:t>electrical conductors forming electrical junctions at differing</a:t>
            </a:r>
          </a:p>
          <a:p>
            <a:pPr>
              <a:lnSpc>
                <a:spcPts val="1715"/>
              </a:lnSpc>
            </a:pPr>
            <a:endParaRPr lang="en-CA" sz="1895">
              <a:solidFill>
                <a:srgbClr val="000000"/>
              </a:solidFill>
            </a:endParaRPr>
          </a:p>
        </p:txBody>
      </p:sp>
      <p:sp>
        <p:nvSpPr>
          <p:cNvPr id="1048663" name="TextBox 5"/>
          <p:cNvSpPr txBox="1"/>
          <p:nvPr/>
        </p:nvSpPr>
        <p:spPr>
          <a:xfrm>
            <a:off x="1193800" y="2692400"/>
            <a:ext cx="5219700" cy="520700"/>
          </a:xfrm>
          <a:prstGeom prst="rect">
            <a:avLst/>
          </a:prstGeom>
          <a:noFill/>
        </p:spPr>
        <p:txBody>
          <a:bodyPr vert="horz" wrap="none" lIns="0" tIns="0" rIns="0" bIns="0" rtlCol="0">
            <a:spAutoFit/>
          </a:bodyPr>
          <a:lstStyle/>
          <a:p>
            <a:pPr>
              <a:lnSpc>
                <a:spcPts val="1815"/>
              </a:lnSpc>
            </a:pPr>
            <a:r>
              <a:rPr lang="en-CA" sz="1459">
                <a:solidFill>
                  <a:srgbClr val="073D86"/>
                </a:solidFill>
                <a:latin typeface="Candara"/>
                <a:cs typeface="Candara"/>
              </a:rPr>
              <a:t>temperatures. A thermocouple produces a temperature-dependent</a:t>
            </a:r>
          </a:p>
          <a:p>
            <a:pPr>
              <a:lnSpc>
                <a:spcPts val="1815"/>
              </a:lnSpc>
            </a:pPr>
            <a:endParaRPr lang="en-CA" sz="1895">
              <a:solidFill>
                <a:srgbClr val="000000"/>
              </a:solidFill>
            </a:endParaRPr>
          </a:p>
        </p:txBody>
      </p:sp>
      <p:sp>
        <p:nvSpPr>
          <p:cNvPr id="1048664" name="TextBox 6"/>
          <p:cNvSpPr txBox="1"/>
          <p:nvPr/>
        </p:nvSpPr>
        <p:spPr>
          <a:xfrm>
            <a:off x="1193800" y="2933700"/>
            <a:ext cx="5499100" cy="977900"/>
          </a:xfrm>
          <a:prstGeom prst="rect">
            <a:avLst/>
          </a:prstGeom>
          <a:noFill/>
        </p:spPr>
        <p:txBody>
          <a:bodyPr vert="horz" wrap="none" lIns="0" tIns="0" rIns="0" bIns="0" rtlCol="0">
            <a:spAutoFit/>
          </a:bodyPr>
          <a:lstStyle/>
          <a:p>
            <a:pPr>
              <a:lnSpc>
                <a:spcPts val="1800"/>
              </a:lnSpc>
            </a:pPr>
            <a:r>
              <a:rPr lang="en-CA" sz="1459">
                <a:solidFill>
                  <a:srgbClr val="073D86"/>
                </a:solidFill>
                <a:latin typeface="Candara"/>
                <a:cs typeface="Candara"/>
              </a:rPr>
              <a:t>voltage as a result of the thermoelectric effect, and this voltage can be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interpreted to measure temperature. Thermocouples are a widely used</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type of temperature sensor</a:t>
            </a:r>
          </a:p>
          <a:p>
            <a:pPr>
              <a:lnSpc>
                <a:spcPts val="1800"/>
              </a:lnSpc>
            </a:pPr>
            <a:endParaRPr lang="en-CA" sz="1895">
              <a:solidFill>
                <a:srgbClr val="000000"/>
              </a:solidFill>
            </a:endParaRPr>
          </a:p>
        </p:txBody>
      </p:sp>
      <p:sp>
        <p:nvSpPr>
          <p:cNvPr id="1048665" name="TextBox 7"/>
          <p:cNvSpPr txBox="1"/>
          <p:nvPr/>
        </p:nvSpPr>
        <p:spPr>
          <a:xfrm>
            <a:off x="927100" y="3644900"/>
            <a:ext cx="51943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Commercial thermocouples are inexpensive, interchangeable, are</a:t>
            </a:r>
          </a:p>
          <a:p>
            <a:pPr>
              <a:lnSpc>
                <a:spcPts val="2185"/>
              </a:lnSpc>
            </a:pPr>
            <a:endParaRPr lang="en-CA" sz="1895">
              <a:solidFill>
                <a:srgbClr val="000000"/>
              </a:solidFill>
            </a:endParaRPr>
          </a:p>
        </p:txBody>
      </p:sp>
      <p:sp>
        <p:nvSpPr>
          <p:cNvPr id="1048666" name="TextBox 8"/>
          <p:cNvSpPr txBox="1"/>
          <p:nvPr/>
        </p:nvSpPr>
        <p:spPr>
          <a:xfrm>
            <a:off x="1193800" y="3911600"/>
            <a:ext cx="5549900" cy="1435100"/>
          </a:xfrm>
          <a:prstGeom prst="rect">
            <a:avLst/>
          </a:prstGeom>
          <a:noFill/>
        </p:spPr>
        <p:txBody>
          <a:bodyPr vert="horz" wrap="none" lIns="0" tIns="0" rIns="0" bIns="0" rtlCol="0">
            <a:spAutoFit/>
          </a:bodyPr>
          <a:lstStyle/>
          <a:p>
            <a:pPr>
              <a:lnSpc>
                <a:spcPts val="1825"/>
              </a:lnSpc>
            </a:pPr>
            <a:r>
              <a:rPr lang="en-CA" sz="1459">
                <a:solidFill>
                  <a:srgbClr val="073D86"/>
                </a:solidFill>
                <a:latin typeface="Candara"/>
                <a:cs typeface="Candara"/>
              </a:rPr>
              <a:t>supplied with standard connectors, and can measure a wide range of</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temperatures. In contrast to most other methods of temperature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measurement, thermocouples are self powered and require no external</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form of excitation. The main limitation with thermocouples is accuracy;</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system errors of less than one degree Celsius (°C) can be difficult to</a:t>
            </a:r>
          </a:p>
          <a:p>
            <a:pPr>
              <a:lnSpc>
                <a:spcPts val="1825"/>
              </a:lnSpc>
            </a:pPr>
            <a:endParaRPr lang="en-CA" sz="1895">
              <a:solidFill>
                <a:srgbClr val="000000"/>
              </a:solidFill>
            </a:endParaRPr>
          </a:p>
        </p:txBody>
      </p:sp>
      <p:sp>
        <p:nvSpPr>
          <p:cNvPr id="1048667" name="TextBox 9"/>
          <p:cNvSpPr txBox="1"/>
          <p:nvPr/>
        </p:nvSpPr>
        <p:spPr>
          <a:xfrm>
            <a:off x="1193800" y="5080000"/>
            <a:ext cx="647700" cy="520700"/>
          </a:xfrm>
          <a:prstGeom prst="rect">
            <a:avLst/>
          </a:prstGeom>
          <a:noFill/>
        </p:spPr>
        <p:txBody>
          <a:bodyPr vert="horz" wrap="none" lIns="0" tIns="0" rIns="0" bIns="0" rtlCol="0">
            <a:spAutoFit/>
          </a:bodyPr>
          <a:lstStyle/>
          <a:p>
            <a:pPr>
              <a:lnSpc>
                <a:spcPts val="1710"/>
              </a:lnSpc>
            </a:pPr>
            <a:r>
              <a:rPr lang="en-CA" sz="1461" spc="-10">
                <a:solidFill>
                  <a:srgbClr val="073D86"/>
                </a:solidFill>
                <a:latin typeface="Candara"/>
                <a:cs typeface="Candara"/>
              </a:rPr>
              <a:t>achieve.</a:t>
            </a:r>
          </a:p>
          <a:p>
            <a:pPr>
              <a:lnSpc>
                <a:spcPts val="1710"/>
              </a:lnSpc>
            </a:pPr>
            <a:endParaRPr lang="en-CA" sz="1898">
              <a:solidFill>
                <a:srgbClr val="000000"/>
              </a:solidFill>
            </a:endParaRPr>
          </a:p>
        </p:txBody>
      </p:sp>
      <p:sp>
        <p:nvSpPr>
          <p:cNvPr id="1048668" name="TextBox 10"/>
          <p:cNvSpPr txBox="1"/>
          <p:nvPr/>
        </p:nvSpPr>
        <p:spPr>
          <a:xfrm>
            <a:off x="927100" y="5321300"/>
            <a:ext cx="54610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Thermocouples are widely used in science and industry. Applications</a:t>
            </a:r>
          </a:p>
          <a:p>
            <a:pPr>
              <a:lnSpc>
                <a:spcPts val="2185"/>
              </a:lnSpc>
            </a:pPr>
            <a:endParaRPr lang="en-CA" sz="1895">
              <a:solidFill>
                <a:srgbClr val="000000"/>
              </a:solidFill>
            </a:endParaRPr>
          </a:p>
        </p:txBody>
      </p:sp>
      <p:sp>
        <p:nvSpPr>
          <p:cNvPr id="1048669" name="TextBox 11"/>
          <p:cNvSpPr txBox="1"/>
          <p:nvPr/>
        </p:nvSpPr>
        <p:spPr>
          <a:xfrm>
            <a:off x="1193800" y="5588000"/>
            <a:ext cx="5765800" cy="1435100"/>
          </a:xfrm>
          <a:prstGeom prst="rect">
            <a:avLst/>
          </a:prstGeom>
          <a:noFill/>
        </p:spPr>
        <p:txBody>
          <a:bodyPr vert="horz" wrap="none" lIns="0" tIns="0" rIns="0" bIns="0" rtlCol="0">
            <a:spAutoFit/>
          </a:bodyPr>
          <a:lstStyle/>
          <a:p>
            <a:pPr>
              <a:lnSpc>
                <a:spcPts val="1825"/>
              </a:lnSpc>
            </a:pPr>
            <a:r>
              <a:rPr lang="en-CA" sz="1459" spc="-10">
                <a:solidFill>
                  <a:srgbClr val="073D86"/>
                </a:solidFill>
                <a:latin typeface="Candara"/>
                <a:cs typeface="Candara"/>
              </a:rPr>
              <a:t>include temperature measurement for kilns, gas turbine exhaust, diesel</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engines, and other industrial processes. Thermocouples are also used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homes, offices and businesses as the temperature sensors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thermostats, and also as flame sensors in safety devices for gas-powered</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appliances</a:t>
            </a:r>
          </a:p>
          <a:p>
            <a:pPr>
              <a:lnSpc>
                <a:spcPts val="1825"/>
              </a:lnSpc>
            </a:pPr>
            <a:endParaRPr lang="en-CA" sz="1895">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1"/>
          <p:cNvPicPr>
            <a:picLocks/>
          </p:cNvPicPr>
          <p:nvPr/>
        </p:nvPicPr>
        <p:blipFill>
          <a:blip r:embed="rId2" cstate="print"/>
          <a:stretch>
            <a:fillRect/>
          </a:stretch>
        </p:blipFill>
        <p:spPr>
          <a:xfrm>
            <a:off x="0" y="0"/>
            <a:ext cx="9144000" cy="6845300"/>
          </a:xfrm>
          <a:prstGeom prst="rect">
            <a:avLst/>
          </a:prstGeom>
        </p:spPr>
      </p:pic>
      <p:sp>
        <p:nvSpPr>
          <p:cNvPr id="1048670" name="TextBox 2"/>
          <p:cNvSpPr txBox="1"/>
          <p:nvPr/>
        </p:nvSpPr>
        <p:spPr>
          <a:xfrm>
            <a:off x="3454400" y="609600"/>
            <a:ext cx="2298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 meter</a:t>
            </a:r>
          </a:p>
          <a:p>
            <a:pPr>
              <a:lnSpc>
                <a:spcPts val="5060"/>
              </a:lnSpc>
            </a:pPr>
            <a:endParaRPr lang="en-CA" sz="4404">
              <a:solidFill>
                <a:srgbClr val="000000"/>
              </a:solidFill>
            </a:endParaRPr>
          </a:p>
        </p:txBody>
      </p:sp>
      <p:sp>
        <p:nvSpPr>
          <p:cNvPr id="1048671" name="TextBox 3"/>
          <p:cNvSpPr txBox="1"/>
          <p:nvPr/>
        </p:nvSpPr>
        <p:spPr>
          <a:xfrm>
            <a:off x="1231900" y="2705100"/>
            <a:ext cx="67183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A pH meter is a scientific instrument that measures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hydrogen-ion activity in water-based solutions, indicating</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its acidity or alkalinity expressed as pH.  The pH meter</a:t>
            </a:r>
          </a:p>
          <a:p>
            <a:pPr>
              <a:lnSpc>
                <a:spcPts val="2650"/>
              </a:lnSpc>
            </a:pPr>
            <a:endParaRPr lang="en-CA" sz="2195">
              <a:solidFill>
                <a:srgbClr val="000000"/>
              </a:solidFill>
            </a:endParaRPr>
          </a:p>
        </p:txBody>
      </p:sp>
      <p:sp>
        <p:nvSpPr>
          <p:cNvPr id="1048672" name="TextBox 4"/>
          <p:cNvSpPr txBox="1"/>
          <p:nvPr/>
        </p:nvSpPr>
        <p:spPr>
          <a:xfrm>
            <a:off x="1231900" y="3721100"/>
            <a:ext cx="6667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measures the difference in electrical potential between a</a:t>
            </a:r>
          </a:p>
          <a:p>
            <a:pPr>
              <a:lnSpc>
                <a:spcPts val="2530"/>
              </a:lnSpc>
            </a:pPr>
            <a:endParaRPr lang="en-CA" sz="2198">
              <a:solidFill>
                <a:srgbClr val="000000"/>
              </a:solidFill>
            </a:endParaRPr>
          </a:p>
        </p:txBody>
      </p:sp>
      <p:sp>
        <p:nvSpPr>
          <p:cNvPr id="1048673" name="TextBox 5"/>
          <p:cNvSpPr txBox="1"/>
          <p:nvPr/>
        </p:nvSpPr>
        <p:spPr>
          <a:xfrm>
            <a:off x="1231900" y="4038600"/>
            <a:ext cx="69215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pH electrode and a reference electrode, and so the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is sometimes referred to as a "potentiometric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The difference in electrical potential relates to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acidity or pH of the solution. The pH meter is used in many</a:t>
            </a:r>
          </a:p>
          <a:p>
            <a:pPr>
              <a:lnSpc>
                <a:spcPts val="2630"/>
              </a:lnSpc>
            </a:pPr>
            <a:endParaRPr lang="en-CA" sz="2195">
              <a:solidFill>
                <a:srgbClr val="000000"/>
              </a:solidFill>
            </a:endParaRPr>
          </a:p>
        </p:txBody>
      </p:sp>
      <p:sp>
        <p:nvSpPr>
          <p:cNvPr id="1048674" name="TextBox 6"/>
          <p:cNvSpPr txBox="1"/>
          <p:nvPr/>
        </p:nvSpPr>
        <p:spPr>
          <a:xfrm>
            <a:off x="1231900" y="5397500"/>
            <a:ext cx="65786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ranging from laboratory experimentation to</a:t>
            </a:r>
          </a:p>
          <a:p>
            <a:pPr>
              <a:lnSpc>
                <a:spcPts val="2530"/>
              </a:lnSpc>
            </a:pPr>
            <a:endParaRPr lang="en-CA" sz="2198">
              <a:solidFill>
                <a:srgbClr val="000000"/>
              </a:solidFill>
            </a:endParaRPr>
          </a:p>
        </p:txBody>
      </p:sp>
      <p:sp>
        <p:nvSpPr>
          <p:cNvPr id="1048675" name="TextBox 7"/>
          <p:cNvSpPr txBox="1"/>
          <p:nvPr/>
        </p:nvSpPr>
        <p:spPr>
          <a:xfrm>
            <a:off x="1231900" y="5727700"/>
            <a:ext cx="17653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quality control.</a:t>
            </a:r>
          </a:p>
          <a:p>
            <a:pPr>
              <a:lnSpc>
                <a:spcPts val="2530"/>
              </a:lnSpc>
            </a:pPr>
            <a:endParaRPr lang="en-CA" sz="2195">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1"/>
          <p:cNvPicPr>
            <a:picLocks/>
          </p:cNvPicPr>
          <p:nvPr/>
        </p:nvPicPr>
        <p:blipFill>
          <a:blip r:embed="rId2" cstate="print"/>
          <a:stretch>
            <a:fillRect/>
          </a:stretch>
        </p:blipFill>
        <p:spPr>
          <a:xfrm>
            <a:off x="0" y="0"/>
            <a:ext cx="9144000" cy="6845300"/>
          </a:xfrm>
          <a:prstGeom prst="rect">
            <a:avLst/>
          </a:prstGeom>
        </p:spPr>
      </p:pic>
      <p:sp>
        <p:nvSpPr>
          <p:cNvPr id="1048676" name="TextBox 2"/>
          <p:cNvSpPr txBox="1"/>
          <p:nvPr/>
        </p:nvSpPr>
        <p:spPr>
          <a:xfrm>
            <a:off x="4229100" y="609600"/>
            <a:ext cx="711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a:t>
            </a:r>
          </a:p>
          <a:p>
            <a:pPr>
              <a:lnSpc>
                <a:spcPts val="5060"/>
              </a:lnSpc>
            </a:pPr>
            <a:endParaRPr lang="en-CA" sz="4404">
              <a:solidFill>
                <a:srgbClr val="000000"/>
              </a:solidFill>
            </a:endParaRPr>
          </a:p>
        </p:txBody>
      </p:sp>
      <p:sp>
        <p:nvSpPr>
          <p:cNvPr id="1048677" name="TextBox 3"/>
          <p:cNvSpPr txBox="1"/>
          <p:nvPr/>
        </p:nvSpPr>
        <p:spPr>
          <a:xfrm>
            <a:off x="1041400" y="2463800"/>
            <a:ext cx="5676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In chemistry, pH (potential of hydrogen) is a numeric scale used to specify the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acidity or basicity of an aqueous solution. It is approximately the negative of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base 10 logarithm of the molar concentration, measured in units of moles per</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liter, of hydrogen ions. More precisely it is the negative of the base 10 logarithm</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of the activity of the hydrogen ion.Solutions with a pH less than 7 are acidic and</a:t>
            </a:r>
          </a:p>
          <a:p>
            <a:pPr>
              <a:lnSpc>
                <a:spcPts val="1650"/>
              </a:lnSpc>
            </a:pPr>
            <a:endParaRPr lang="en-CA" sz="1704">
              <a:solidFill>
                <a:srgbClr val="000000"/>
              </a:solidFill>
            </a:endParaRPr>
          </a:p>
        </p:txBody>
      </p:sp>
      <p:sp>
        <p:nvSpPr>
          <p:cNvPr id="1048678" name="TextBox 4"/>
          <p:cNvSpPr txBox="1"/>
          <p:nvPr/>
        </p:nvSpPr>
        <p:spPr>
          <a:xfrm>
            <a:off x="1041400" y="3505200"/>
            <a:ext cx="58039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solutions with a pH greater than 7 are basic. Pure water is neutral, at pH 7 (25 °C),</a:t>
            </a:r>
          </a:p>
          <a:p>
            <a:pPr>
              <a:lnSpc>
                <a:spcPts val="1585"/>
              </a:lnSpc>
            </a:pPr>
            <a:endParaRPr lang="en-CA" sz="1706">
              <a:solidFill>
                <a:srgbClr val="000000"/>
              </a:solidFill>
            </a:endParaRPr>
          </a:p>
        </p:txBody>
      </p:sp>
      <p:sp>
        <p:nvSpPr>
          <p:cNvPr id="1048679" name="TextBox 5"/>
          <p:cNvSpPr txBox="1"/>
          <p:nvPr/>
        </p:nvSpPr>
        <p:spPr>
          <a:xfrm>
            <a:off x="1041400" y="3695700"/>
            <a:ext cx="56261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being neither an acid nor a base. Contrary to popular belief, the pH value can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less than 0 or greater than 14 for very strong acids and bases respectively.</a:t>
            </a:r>
          </a:p>
          <a:p>
            <a:pPr>
              <a:lnSpc>
                <a:spcPts val="1700"/>
              </a:lnSpc>
            </a:pPr>
            <a:endParaRPr lang="en-CA" sz="1704">
              <a:solidFill>
                <a:srgbClr val="000000"/>
              </a:solidFill>
            </a:endParaRPr>
          </a:p>
        </p:txBody>
      </p:sp>
      <p:sp>
        <p:nvSpPr>
          <p:cNvPr id="1048680" name="TextBox 6"/>
          <p:cNvSpPr txBox="1"/>
          <p:nvPr/>
        </p:nvSpPr>
        <p:spPr>
          <a:xfrm>
            <a:off x="774700" y="4140200"/>
            <a:ext cx="56515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Measurements of pH are important in agronomy, medicine, biology, chemistry,</a:t>
            </a:r>
          </a:p>
          <a:p>
            <a:pPr>
              <a:lnSpc>
                <a:spcPts val="1955"/>
              </a:lnSpc>
            </a:pPr>
            <a:endParaRPr lang="en-CA" sz="1704">
              <a:solidFill>
                <a:srgbClr val="000000"/>
              </a:solidFill>
            </a:endParaRPr>
          </a:p>
        </p:txBody>
      </p:sp>
      <p:sp>
        <p:nvSpPr>
          <p:cNvPr id="1048681" name="TextBox 7"/>
          <p:cNvSpPr txBox="1"/>
          <p:nvPr/>
        </p:nvSpPr>
        <p:spPr>
          <a:xfrm>
            <a:off x="1041400" y="4381500"/>
            <a:ext cx="5537200" cy="825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agriculture, forestry, food science, environmental science, oceanography, civil</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engineering, chemical engineering, nutrition, water treatment and water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purification, and many other applications.</a:t>
            </a:r>
          </a:p>
          <a:p>
            <a:pPr>
              <a:lnSpc>
                <a:spcPts val="1650"/>
              </a:lnSpc>
            </a:pPr>
            <a:endParaRPr lang="en-CA" sz="1704">
              <a:solidFill>
                <a:srgbClr val="000000"/>
              </a:solidFill>
            </a:endParaRPr>
          </a:p>
        </p:txBody>
      </p:sp>
      <p:sp>
        <p:nvSpPr>
          <p:cNvPr id="1048682" name="TextBox 8"/>
          <p:cNvSpPr txBox="1"/>
          <p:nvPr/>
        </p:nvSpPr>
        <p:spPr>
          <a:xfrm>
            <a:off x="774700" y="5016500"/>
            <a:ext cx="5880100" cy="444500"/>
          </a:xfrm>
          <a:prstGeom prst="rect">
            <a:avLst/>
          </a:prstGeom>
          <a:noFill/>
        </p:spPr>
        <p:txBody>
          <a:bodyPr vert="horz" wrap="none" lIns="0" tIns="0" rIns="0" bIns="0" rtlCol="0">
            <a:spAutoFit/>
          </a:bodyPr>
          <a:lstStyle/>
          <a:p>
            <a:pPr>
              <a:lnSpc>
                <a:spcPts val="1950"/>
              </a:lnSpc>
              <a:tabLst>
                <a:tab pos="266700" algn="l"/>
              </a:tabLst>
            </a:pPr>
            <a:r>
              <a:rPr lang="en-CA" sz="1313" spc="-30">
                <a:solidFill>
                  <a:srgbClr val="30B6FC"/>
                </a:solidFill>
                <a:latin typeface="Arial Unicode MS"/>
                <a:cs typeface="Arial Unicode MS"/>
              </a:rPr>
              <a:t></a:t>
            </a:r>
            <a:r>
              <a:rPr lang="en-CA" sz="1313">
                <a:solidFill>
                  <a:srgbClr val="073D86"/>
                </a:solidFill>
                <a:latin typeface="Candara"/>
                <a:cs typeface="Candara"/>
              </a:rPr>
              <a:t>	The pH scale is traceable to a set of standard solutions whose pH is established</a:t>
            </a:r>
          </a:p>
          <a:p>
            <a:pPr>
              <a:lnSpc>
                <a:spcPts val="1950"/>
              </a:lnSpc>
            </a:pPr>
            <a:endParaRPr lang="en-CA" sz="1706">
              <a:solidFill>
                <a:srgbClr val="000000"/>
              </a:solidFill>
            </a:endParaRPr>
          </a:p>
        </p:txBody>
      </p:sp>
      <p:sp>
        <p:nvSpPr>
          <p:cNvPr id="1048683" name="TextBox 9"/>
          <p:cNvSpPr txBox="1"/>
          <p:nvPr/>
        </p:nvSpPr>
        <p:spPr>
          <a:xfrm>
            <a:off x="1041400" y="5257800"/>
            <a:ext cx="5626100" cy="1206500"/>
          </a:xfrm>
          <a:prstGeom prst="rect">
            <a:avLst/>
          </a:prstGeom>
          <a:noFill/>
        </p:spPr>
        <p:txBody>
          <a:bodyPr vert="horz" wrap="none" lIns="0" tIns="0" rIns="0" bIns="0" rtlCol="0">
            <a:spAutoFit/>
          </a:bodyPr>
          <a:lstStyle/>
          <a:p>
            <a:pPr>
              <a:lnSpc>
                <a:spcPts val="1625"/>
              </a:lnSpc>
            </a:pPr>
            <a:r>
              <a:rPr lang="en-CA" sz="1312">
                <a:solidFill>
                  <a:srgbClr val="073D86"/>
                </a:solidFill>
                <a:latin typeface="Candara"/>
                <a:cs typeface="Candara"/>
              </a:rPr>
              <a:t>by international agreement. Primary pH standard values are determined using a</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concentration cell with transference, by measuring the potential difference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between a hydrogen electrode and a standard electrode such as the silver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chloride electrode. The pH of aqueous solutions can be measured with a glass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electrode and a pH meter, or an indicator</a:t>
            </a:r>
          </a:p>
          <a:p>
            <a:pPr>
              <a:lnSpc>
                <a:spcPts val="1625"/>
              </a:lnSpc>
            </a:pPr>
            <a:endParaRPr lang="en-CA" sz="1704">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1"/>
          <p:cNvPicPr>
            <a:picLocks/>
          </p:cNvPicPr>
          <p:nvPr/>
        </p:nvPicPr>
        <p:blipFill>
          <a:blip r:embed="rId2" cstate="print"/>
          <a:stretch>
            <a:fillRect/>
          </a:stretch>
        </p:blipFill>
        <p:spPr>
          <a:xfrm>
            <a:off x="0" y="0"/>
            <a:ext cx="9144000" cy="6845300"/>
          </a:xfrm>
          <a:prstGeom prst="rect">
            <a:avLst/>
          </a:prstGeom>
        </p:spPr>
      </p:pic>
      <p:sp>
        <p:nvSpPr>
          <p:cNvPr id="1048684" name="TextBox 2"/>
          <p:cNvSpPr txBox="1"/>
          <p:nvPr/>
        </p:nvSpPr>
        <p:spPr>
          <a:xfrm>
            <a:off x="3492500" y="609600"/>
            <a:ext cx="223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a:t>
            </a:r>
          </a:p>
          <a:p>
            <a:pPr>
              <a:lnSpc>
                <a:spcPts val="5060"/>
              </a:lnSpc>
            </a:pPr>
            <a:endParaRPr lang="en-CA" sz="4404">
              <a:solidFill>
                <a:srgbClr val="000000"/>
              </a:solidFill>
            </a:endParaRPr>
          </a:p>
        </p:txBody>
      </p:sp>
      <p:sp>
        <p:nvSpPr>
          <p:cNvPr id="1048685" name="TextBox 3"/>
          <p:cNvSpPr txBox="1"/>
          <p:nvPr/>
        </p:nvSpPr>
        <p:spPr>
          <a:xfrm>
            <a:off x="965200" y="2705100"/>
            <a:ext cx="72136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Vibration is a mechanical phenomenon whereby oscillations occur about an</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equilibrium point. The word comes from Latin vibrationem ("shaking,</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brandishing"). The oscillations may be periodic, such as the motion of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pendulum—or random, such as the movement of a tire on a gravel road.</a:t>
            </a:r>
          </a:p>
          <a:p>
            <a:pPr>
              <a:lnSpc>
                <a:spcPts val="1630"/>
              </a:lnSpc>
            </a:pPr>
            <a:endParaRPr lang="en-CA" sz="1704">
              <a:solidFill>
                <a:srgbClr val="000000"/>
              </a:solidFill>
            </a:endParaRPr>
          </a:p>
        </p:txBody>
      </p:sp>
      <p:sp>
        <p:nvSpPr>
          <p:cNvPr id="1048686" name="TextBox 4"/>
          <p:cNvSpPr txBox="1"/>
          <p:nvPr/>
        </p:nvSpPr>
        <p:spPr>
          <a:xfrm>
            <a:off x="698500" y="3568700"/>
            <a:ext cx="7797800" cy="762000"/>
          </a:xfrm>
          <a:prstGeom prst="rect">
            <a:avLst/>
          </a:prstGeom>
          <a:noFill/>
        </p:spPr>
        <p:txBody>
          <a:bodyPr vert="horz" wrap="none" lIns="0" tIns="0" rIns="0" bIns="0" rtlCol="0">
            <a:spAutoFit/>
          </a:bodyPr>
          <a:lstStyle/>
          <a:p>
            <a:pPr>
              <a:lnSpc>
                <a:spcPts val="17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Vibration can be desirable: for example, the motion of a tuning fork, the reed in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	woodwind instrument or harmonica, a mobile phone, or the cone of a</a:t>
            </a:r>
          </a:p>
          <a:p>
            <a:pPr>
              <a:lnSpc>
                <a:spcPts val="1700"/>
              </a:lnSpc>
            </a:pPr>
            <a:endParaRPr lang="en-CA" sz="1704">
              <a:solidFill>
                <a:srgbClr val="000000"/>
              </a:solidFill>
            </a:endParaRPr>
          </a:p>
        </p:txBody>
      </p:sp>
      <p:sp>
        <p:nvSpPr>
          <p:cNvPr id="1048687" name="TextBox 5"/>
          <p:cNvSpPr txBox="1"/>
          <p:nvPr/>
        </p:nvSpPr>
        <p:spPr>
          <a:xfrm>
            <a:off x="965200" y="4000500"/>
            <a:ext cx="1231900" cy="508000"/>
          </a:xfrm>
          <a:prstGeom prst="rect">
            <a:avLst/>
          </a:prstGeom>
          <a:noFill/>
        </p:spPr>
        <p:txBody>
          <a:bodyPr vert="horz" wrap="none" lIns="0" tIns="0" rIns="0" bIns="0" rtlCol="0">
            <a:spAutoFit/>
          </a:bodyPr>
          <a:lstStyle/>
          <a:p>
            <a:pPr>
              <a:lnSpc>
                <a:spcPts val="1575"/>
              </a:lnSpc>
            </a:pPr>
            <a:r>
              <a:rPr lang="en-CA" sz="1706">
                <a:solidFill>
                  <a:srgbClr val="073D86"/>
                </a:solidFill>
                <a:latin typeface="Candara"/>
                <a:cs typeface="Candara"/>
              </a:rPr>
              <a:t>loudspeaker.</a:t>
            </a:r>
          </a:p>
          <a:p>
            <a:pPr>
              <a:lnSpc>
                <a:spcPts val="1575"/>
              </a:lnSpc>
            </a:pPr>
            <a:endParaRPr lang="en-CA" sz="1706">
              <a:solidFill>
                <a:srgbClr val="000000"/>
              </a:solidFill>
            </a:endParaRPr>
          </a:p>
        </p:txBody>
      </p:sp>
      <p:sp>
        <p:nvSpPr>
          <p:cNvPr id="1048688" name="TextBox 6"/>
          <p:cNvSpPr txBox="1"/>
          <p:nvPr/>
        </p:nvSpPr>
        <p:spPr>
          <a:xfrm>
            <a:off x="698500" y="4216400"/>
            <a:ext cx="7518400" cy="508000"/>
          </a:xfrm>
          <a:prstGeom prst="rect">
            <a:avLst/>
          </a:prstGeom>
          <a:noFill/>
        </p:spPr>
        <p:txBody>
          <a:bodyPr vert="horz" wrap="none" lIns="0" tIns="0" rIns="0" bIns="0" rtlCol="0">
            <a:spAutoFit/>
          </a:bodyPr>
          <a:lstStyle/>
          <a:p>
            <a:pPr>
              <a:lnSpc>
                <a:spcPts val="1955"/>
              </a:lnSpc>
            </a:pPr>
            <a:r>
              <a:rPr lang="en-CA" sz="1704">
                <a:solidFill>
                  <a:srgbClr val="30B6FC"/>
                </a:solidFill>
                <a:latin typeface="Arial Unicode MS"/>
                <a:cs typeface="Arial Unicode MS"/>
              </a:rPr>
              <a:t></a:t>
            </a:r>
            <a:r>
              <a:rPr lang="en-CA" sz="1704">
                <a:solidFill>
                  <a:srgbClr val="073D86"/>
                </a:solidFill>
                <a:latin typeface="Candara"/>
                <a:cs typeface="Candara"/>
              </a:rPr>
              <a:t> In many cases, however, vibration is undesirable, wasting energy and creating</a:t>
            </a:r>
          </a:p>
          <a:p>
            <a:pPr>
              <a:lnSpc>
                <a:spcPts val="1955"/>
              </a:lnSpc>
            </a:pPr>
            <a:endParaRPr lang="en-CA" sz="1704">
              <a:solidFill>
                <a:srgbClr val="000000"/>
              </a:solidFill>
            </a:endParaRPr>
          </a:p>
        </p:txBody>
      </p:sp>
      <p:sp>
        <p:nvSpPr>
          <p:cNvPr id="1048689" name="TextBox 7"/>
          <p:cNvSpPr txBox="1"/>
          <p:nvPr/>
        </p:nvSpPr>
        <p:spPr>
          <a:xfrm>
            <a:off x="965200" y="4457700"/>
            <a:ext cx="78232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unwanted sound. For example, the vibrational motions of engines, electric motors,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or any mechanical device in operation are typically unwanted. Such vibrations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could be caused by imbalances in the rotating parts, uneven friction, or the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meshing of gear teeth. Careful designs usually minimize unwanted vibrations.</a:t>
            </a:r>
          </a:p>
          <a:p>
            <a:pPr>
              <a:lnSpc>
                <a:spcPts val="1630"/>
              </a:lnSpc>
            </a:pPr>
            <a:endParaRPr lang="en-CA" sz="1704">
              <a:solidFill>
                <a:srgbClr val="000000"/>
              </a:solidFill>
            </a:endParaRPr>
          </a:p>
        </p:txBody>
      </p:sp>
      <p:sp>
        <p:nvSpPr>
          <p:cNvPr id="1048690" name="TextBox 8"/>
          <p:cNvSpPr txBox="1"/>
          <p:nvPr/>
        </p:nvSpPr>
        <p:spPr>
          <a:xfrm>
            <a:off x="698500" y="5346700"/>
            <a:ext cx="7899400" cy="762000"/>
          </a:xfrm>
          <a:prstGeom prst="rect">
            <a:avLst/>
          </a:prstGeom>
          <a:noFill/>
        </p:spPr>
        <p:txBody>
          <a:bodyPr vert="horz" wrap="none" lIns="0" tIns="0" rIns="0" bIns="0" rtlCol="0">
            <a:spAutoFit/>
          </a:bodyPr>
          <a:lstStyle/>
          <a:p>
            <a:pPr>
              <a:lnSpc>
                <a:spcPts val="16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The studies of sound and vibration are closely related. Sound, or pressure waves,</a:t>
            </a:r>
            <a:r>
              <a:rPr lang="en-CA" sz="1706">
                <a:solidFill>
                  <a:srgbClr val="000000"/>
                </a:solidFill>
                <a:latin typeface="Times New Roman"/>
              </a:rPr>
              <a:t/>
            </a:r>
            <a:br>
              <a:rPr lang="en-CA" sz="1706">
                <a:solidFill>
                  <a:srgbClr val="000000"/>
                </a:solidFill>
                <a:latin typeface="Times New Roman"/>
              </a:rPr>
            </a:br>
            <a:r>
              <a:rPr lang="en-CA" sz="1706">
                <a:solidFill>
                  <a:srgbClr val="073D86"/>
                </a:solidFill>
                <a:latin typeface="Candara"/>
                <a:cs typeface="Candara"/>
              </a:rPr>
              <a:t>	are generated by vibrating structures (e.g. vocal cords); these pressure waves can</a:t>
            </a:r>
          </a:p>
          <a:p>
            <a:pPr>
              <a:lnSpc>
                <a:spcPts val="1600"/>
              </a:lnSpc>
            </a:pPr>
            <a:endParaRPr lang="en-CA" sz="1706">
              <a:solidFill>
                <a:srgbClr val="000000"/>
              </a:solidFill>
            </a:endParaRPr>
          </a:p>
        </p:txBody>
      </p:sp>
      <p:sp>
        <p:nvSpPr>
          <p:cNvPr id="1048691" name="TextBox 9"/>
          <p:cNvSpPr txBox="1"/>
          <p:nvPr/>
        </p:nvSpPr>
        <p:spPr>
          <a:xfrm>
            <a:off x="965200" y="5765800"/>
            <a:ext cx="7747000" cy="762000"/>
          </a:xfrm>
          <a:prstGeom prst="rect">
            <a:avLst/>
          </a:prstGeom>
          <a:noFill/>
        </p:spPr>
        <p:txBody>
          <a:bodyPr vert="horz" wrap="none" lIns="0" tIns="0" rIns="0" bIns="0" rtlCol="0">
            <a:spAutoFit/>
          </a:bodyPr>
          <a:lstStyle/>
          <a:p>
            <a:pPr>
              <a:lnSpc>
                <a:spcPts val="1600"/>
              </a:lnSpc>
            </a:pPr>
            <a:r>
              <a:rPr lang="en-CA" sz="1704">
                <a:solidFill>
                  <a:srgbClr val="073D86"/>
                </a:solidFill>
                <a:latin typeface="Candara"/>
                <a:cs typeface="Candara"/>
              </a:rPr>
              <a:t>also induce the vibration of structures (e.g. ear drum). Hence, attempts to reduce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noise are often related to issues of vibration.</a:t>
            </a:r>
          </a:p>
          <a:p>
            <a:pPr>
              <a:lnSpc>
                <a:spcPts val="1600"/>
              </a:lnSpc>
            </a:pPr>
            <a:endParaRPr lang="en-CA" sz="1704">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1"/>
          <p:cNvPicPr>
            <a:picLocks/>
          </p:cNvPicPr>
          <p:nvPr/>
        </p:nvPicPr>
        <p:blipFill>
          <a:blip r:embed="rId2" cstate="print"/>
          <a:stretch>
            <a:fillRect/>
          </a:stretch>
        </p:blipFill>
        <p:spPr>
          <a:xfrm>
            <a:off x="0" y="0"/>
            <a:ext cx="9144000" cy="6845300"/>
          </a:xfrm>
          <a:prstGeom prst="rect">
            <a:avLst/>
          </a:prstGeom>
        </p:spPr>
      </p:pic>
      <p:sp>
        <p:nvSpPr>
          <p:cNvPr id="1048692" name="TextBox 2"/>
          <p:cNvSpPr txBox="1"/>
          <p:nvPr/>
        </p:nvSpPr>
        <p:spPr>
          <a:xfrm>
            <a:off x="2882900" y="609600"/>
            <a:ext cx="350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 level</a:t>
            </a:r>
          </a:p>
          <a:p>
            <a:pPr>
              <a:lnSpc>
                <a:spcPts val="5060"/>
              </a:lnSpc>
            </a:pPr>
            <a:endParaRPr lang="en-CA" sz="4404">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ctrTitle"/>
          </p:nvPr>
        </p:nvSpPr>
        <p:spPr>
          <a:xfrm>
            <a:off x="0" y="-367151"/>
            <a:ext cx="8877526" cy="2052590"/>
          </a:xfrm>
        </p:spPr>
        <p:txBody>
          <a:bodyPr/>
          <a:lstStyle/>
          <a:p>
            <a:r>
              <a:rPr lang="en-IN" sz="3400"/>
              <a:t>Two Wattmeter Method of Power</a:t>
            </a:r>
            <a:r>
              <a:rPr lang="en-US" sz="3400"/>
              <a:t> Measurement</a:t>
            </a:r>
            <a:endParaRPr lang="en-IN" sz="3400"/>
          </a:p>
        </p:txBody>
      </p:sp>
      <p:sp>
        <p:nvSpPr>
          <p:cNvPr id="1048699" name="Subtitle 1048698"/>
          <p:cNvSpPr>
            <a:spLocks noGrp="1"/>
          </p:cNvSpPr>
          <p:nvPr>
            <p:ph type="subTitle" idx="1"/>
          </p:nvPr>
        </p:nvSpPr>
        <p:spPr>
          <a:xfrm>
            <a:off x="317722" y="1540288"/>
            <a:ext cx="8242081" cy="5191213"/>
          </a:xfrm>
        </p:spPr>
        <p:txBody>
          <a:bodyPr>
            <a:normAutofit/>
          </a:bodyPr>
          <a:lstStyle/>
          <a:p>
            <a:r>
              <a:rPr lang="en-IN" b="0">
                <a:solidFill>
                  <a:srgbClr val="000000"/>
                </a:solidFill>
              </a:rPr>
              <a:t>Two Wattmeter Method can be employed to measure the power in a 3 phase, three wire star or delta connected the balanced or unbalanced load. In Two wattmeter method the current coils of the wattmeter are connected with any two lines, say R and Y and the potential coil of each wattmeter is joined on the same line, the third line i.e. B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extBox 1048699"/>
          <p:cNvSpPr txBox="1"/>
          <p:nvPr/>
        </p:nvSpPr>
        <p:spPr>
          <a:xfrm>
            <a:off x="226419" y="5293191"/>
            <a:ext cx="8691163" cy="1348740"/>
          </a:xfrm>
          <a:prstGeom prst="rect">
            <a:avLst/>
          </a:prstGeom>
        </p:spPr>
        <p:txBody>
          <a:bodyPr wrap="square" rtlCol="0">
            <a:spAutoFit/>
          </a:bodyPr>
          <a:lstStyle/>
          <a:p>
            <a:r>
              <a:rPr lang="en-IN" sz="2800">
                <a:solidFill>
                  <a:srgbClr val="000000"/>
                </a:solidFill>
              </a:rPr>
              <a:t>The total instantaneous power absorbed by the three loads Z1, Z2 and Z3, are equal to the sum of the powers measured by the Two wattmeters, W1 and W2.</a:t>
            </a:r>
          </a:p>
        </p:txBody>
      </p:sp>
      <p:pic>
        <p:nvPicPr>
          <p:cNvPr id="2097181" name="Picture 2097180"/>
          <p:cNvPicPr>
            <a:picLocks/>
          </p:cNvPicPr>
          <p:nvPr/>
        </p:nvPicPr>
        <p:blipFill>
          <a:blip r:embed="rId2"/>
          <a:stretch>
            <a:fillRect/>
          </a:stretch>
        </p:blipFill>
        <p:spPr>
          <a:xfrm>
            <a:off x="1222944" y="313297"/>
            <a:ext cx="6456113" cy="483128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extBox 1048700"/>
          <p:cNvSpPr txBox="1"/>
          <p:nvPr/>
        </p:nvSpPr>
        <p:spPr>
          <a:xfrm>
            <a:off x="263602" y="0"/>
            <a:ext cx="8598395" cy="929640"/>
          </a:xfrm>
          <a:prstGeom prst="rect">
            <a:avLst/>
          </a:prstGeom>
        </p:spPr>
        <p:txBody>
          <a:bodyPr wrap="square" rtlCol="0">
            <a:spAutoFit/>
          </a:bodyPr>
          <a:lstStyle/>
          <a:p>
            <a:r>
              <a:rPr lang="en-IN" sz="2900" b="1">
                <a:solidFill>
                  <a:srgbClr val="000000"/>
                </a:solidFill>
              </a:rPr>
              <a:t>Measurement of Power by Two Wattmeter Method in Star Connection</a:t>
            </a:r>
          </a:p>
        </p:txBody>
      </p:sp>
      <p:pic>
        <p:nvPicPr>
          <p:cNvPr id="2097182" name="Picture 2097181"/>
          <p:cNvPicPr>
            <a:picLocks/>
          </p:cNvPicPr>
          <p:nvPr/>
        </p:nvPicPr>
        <p:blipFill>
          <a:blip r:embed="rId2"/>
          <a:stretch>
            <a:fillRect/>
          </a:stretch>
        </p:blipFill>
        <p:spPr>
          <a:xfrm>
            <a:off x="868593" y="1207821"/>
            <a:ext cx="6456113" cy="483128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1048701"/>
          <p:cNvSpPr txBox="1"/>
          <p:nvPr/>
        </p:nvSpPr>
        <p:spPr>
          <a:xfrm>
            <a:off x="251739" y="139008"/>
            <a:ext cx="8640520" cy="1767840"/>
          </a:xfrm>
          <a:prstGeom prst="rect">
            <a:avLst/>
          </a:prstGeom>
        </p:spPr>
        <p:txBody>
          <a:bodyPr wrap="square" rtlCol="0">
            <a:spAutoFit/>
          </a:bodyPr>
          <a:lstStyle/>
          <a:p>
            <a:r>
              <a:rPr lang="en-IN" sz="2800">
                <a:solidFill>
                  <a:srgbClr val="000000"/>
                </a:solidFill>
              </a:rPr>
              <a:t>Considering the above figure (A) in which Two Wattmeter W1 and W2 are connected, the instantaneous current through the current coil of Wattmeter, W1 is given by the equation shown below.</a:t>
            </a:r>
          </a:p>
        </p:txBody>
      </p:sp>
      <p:pic>
        <p:nvPicPr>
          <p:cNvPr id="2097183" name="Picture 2097182"/>
          <p:cNvPicPr>
            <a:picLocks/>
          </p:cNvPicPr>
          <p:nvPr/>
        </p:nvPicPr>
        <p:blipFill>
          <a:blip r:embed="rId2"/>
          <a:stretch>
            <a:fillRect/>
          </a:stretch>
        </p:blipFill>
        <p:spPr>
          <a:xfrm>
            <a:off x="431232" y="2087333"/>
            <a:ext cx="2917421" cy="587704"/>
          </a:xfrm>
          <a:prstGeom prst="rect">
            <a:avLst/>
          </a:prstGeom>
        </p:spPr>
      </p:pic>
      <p:sp>
        <p:nvSpPr>
          <p:cNvPr id="1048703" name="TextBox 1048702"/>
          <p:cNvSpPr txBox="1"/>
          <p:nvPr/>
        </p:nvSpPr>
        <p:spPr>
          <a:xfrm>
            <a:off x="251738" y="2675037"/>
            <a:ext cx="8605168" cy="929640"/>
          </a:xfrm>
          <a:prstGeom prst="rect">
            <a:avLst/>
          </a:prstGeom>
        </p:spPr>
        <p:txBody>
          <a:bodyPr wrap="square" rtlCol="0">
            <a:spAutoFit/>
          </a:bodyPr>
          <a:lstStyle/>
          <a:p>
            <a:r>
              <a:rPr lang="en-IN" sz="2800">
                <a:solidFill>
                  <a:srgbClr val="000000"/>
                </a:solidFill>
              </a:rPr>
              <a:t>Instantaneous potential difference across the potential coil of Wattmeter, W1 is given as</a:t>
            </a:r>
          </a:p>
        </p:txBody>
      </p:sp>
      <p:pic>
        <p:nvPicPr>
          <p:cNvPr id="2097184" name="Picture 2097183"/>
          <p:cNvPicPr>
            <a:picLocks/>
          </p:cNvPicPr>
          <p:nvPr/>
        </p:nvPicPr>
        <p:blipFill>
          <a:blip r:embed="rId3"/>
          <a:stretch>
            <a:fillRect/>
          </a:stretch>
        </p:blipFill>
        <p:spPr>
          <a:xfrm>
            <a:off x="431232" y="3604676"/>
            <a:ext cx="4498537" cy="778591"/>
          </a:xfrm>
          <a:prstGeom prst="rect">
            <a:avLst/>
          </a:prstGeom>
        </p:spPr>
      </p:pic>
      <p:sp>
        <p:nvSpPr>
          <p:cNvPr id="1048704" name="TextBox 1048703"/>
          <p:cNvSpPr txBox="1"/>
          <p:nvPr/>
        </p:nvSpPr>
        <p:spPr>
          <a:xfrm>
            <a:off x="251738" y="4192381"/>
            <a:ext cx="8385494" cy="929641"/>
          </a:xfrm>
          <a:prstGeom prst="rect">
            <a:avLst/>
          </a:prstGeom>
        </p:spPr>
        <p:txBody>
          <a:bodyPr wrap="square" rtlCol="0">
            <a:spAutoFit/>
          </a:bodyPr>
          <a:lstStyle/>
          <a:p>
            <a:r>
              <a:rPr lang="en-IN" sz="2800">
                <a:solidFill>
                  <a:srgbClr val="000000"/>
                </a:solidFill>
              </a:rPr>
              <a:t>Instantaneous power measured by the Wattmeter, W1 is</a:t>
            </a:r>
          </a:p>
        </p:txBody>
      </p:sp>
      <p:pic>
        <p:nvPicPr>
          <p:cNvPr id="2097185" name="Picture 2097184"/>
          <p:cNvPicPr>
            <a:picLocks/>
          </p:cNvPicPr>
          <p:nvPr/>
        </p:nvPicPr>
        <p:blipFill>
          <a:blip r:embed="rId4"/>
          <a:stretch>
            <a:fillRect/>
          </a:stretch>
        </p:blipFill>
        <p:spPr>
          <a:xfrm>
            <a:off x="587704" y="5312905"/>
            <a:ext cx="6140654" cy="1054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HOW A CRO LOOKS LIKE</a:t>
            </a:r>
            <a:r>
              <a:rPr lang="en-US" b="1" dirty="0"/>
              <a:t/>
            </a:r>
            <a:br>
              <a:rPr lang="en-US" b="1" dirty="0"/>
            </a:br>
            <a:endParaRPr lang="en-US" dirty="0"/>
          </a:p>
        </p:txBody>
      </p:sp>
      <p:pic>
        <p:nvPicPr>
          <p:cNvPr id="4" name="image9.png"/>
          <p:cNvPicPr/>
          <p:nvPr/>
        </p:nvPicPr>
        <p:blipFill>
          <a:blip r:embed="rId2" cstate="print"/>
          <a:stretch>
            <a:fillRect/>
          </a:stretch>
        </p:blipFill>
        <p:spPr>
          <a:xfrm>
            <a:off x="683568" y="1556792"/>
            <a:ext cx="7488832" cy="4680520"/>
          </a:xfrm>
          <a:prstGeom prst="rect">
            <a:avLst/>
          </a:prstGeom>
        </p:spPr>
      </p:pic>
    </p:spTree>
    <p:extLst>
      <p:ext uri="{BB962C8B-B14F-4D97-AF65-F5344CB8AC3E}">
        <p14:creationId xmlns:p14="http://schemas.microsoft.com/office/powerpoint/2010/main" val="3871009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1048704"/>
          <p:cNvSpPr txBox="1"/>
          <p:nvPr/>
        </p:nvSpPr>
        <p:spPr>
          <a:xfrm>
            <a:off x="203524" y="195997"/>
            <a:ext cx="8736953" cy="929640"/>
          </a:xfrm>
          <a:prstGeom prst="rect">
            <a:avLst/>
          </a:prstGeom>
        </p:spPr>
        <p:txBody>
          <a:bodyPr wrap="square" rtlCol="0">
            <a:spAutoFit/>
          </a:bodyPr>
          <a:lstStyle/>
          <a:p>
            <a:r>
              <a:rPr lang="en-IN" sz="2800">
                <a:solidFill>
                  <a:srgbClr val="000000"/>
                </a:solidFill>
              </a:rPr>
              <a:t>The instantaneous current through the current coil of Wattmeter, W2 is given by the equation</a:t>
            </a:r>
          </a:p>
        </p:txBody>
      </p:sp>
      <p:pic>
        <p:nvPicPr>
          <p:cNvPr id="2097186" name="Picture 2097185"/>
          <p:cNvPicPr>
            <a:picLocks/>
          </p:cNvPicPr>
          <p:nvPr/>
        </p:nvPicPr>
        <p:blipFill>
          <a:blip r:embed="rId2"/>
          <a:stretch>
            <a:fillRect/>
          </a:stretch>
        </p:blipFill>
        <p:spPr>
          <a:xfrm>
            <a:off x="518563" y="1397958"/>
            <a:ext cx="2420311" cy="432136"/>
          </a:xfrm>
          <a:prstGeom prst="rect">
            <a:avLst/>
          </a:prstGeom>
        </p:spPr>
      </p:pic>
      <p:sp>
        <p:nvSpPr>
          <p:cNvPr id="1048706" name="TextBox 1048705"/>
          <p:cNvSpPr txBox="1"/>
          <p:nvPr/>
        </p:nvSpPr>
        <p:spPr>
          <a:xfrm>
            <a:off x="203524" y="1830093"/>
            <a:ext cx="8502441" cy="1767840"/>
          </a:xfrm>
          <a:prstGeom prst="rect">
            <a:avLst/>
          </a:prstGeom>
        </p:spPr>
        <p:txBody>
          <a:bodyPr wrap="square" rtlCol="0">
            <a:spAutoFit/>
          </a:bodyPr>
          <a:lstStyle/>
          <a:p>
            <a:r>
              <a:rPr lang="en-IN" sz="2800">
                <a:solidFill>
                  <a:srgbClr val="000000"/>
                </a:solidFill>
              </a:rPr>
              <a:t>Instantaneous potential difference across the potential coil of Wattmeter, W2 is given as
</a:t>
            </a:r>
          </a:p>
        </p:txBody>
      </p:sp>
      <p:pic>
        <p:nvPicPr>
          <p:cNvPr id="2097187" name="Picture 2097186"/>
          <p:cNvPicPr>
            <a:picLocks/>
          </p:cNvPicPr>
          <p:nvPr/>
        </p:nvPicPr>
        <p:blipFill>
          <a:blip r:embed="rId3"/>
          <a:stretch>
            <a:fillRect/>
          </a:stretch>
        </p:blipFill>
        <p:spPr>
          <a:xfrm>
            <a:off x="835857" y="2899512"/>
            <a:ext cx="1529761" cy="414850"/>
          </a:xfrm>
          <a:prstGeom prst="rect">
            <a:avLst/>
          </a:prstGeom>
        </p:spPr>
      </p:pic>
      <p:sp>
        <p:nvSpPr>
          <p:cNvPr id="1048707" name="TextBox 1048706"/>
          <p:cNvSpPr txBox="1"/>
          <p:nvPr/>
        </p:nvSpPr>
        <p:spPr>
          <a:xfrm>
            <a:off x="257905" y="3251200"/>
            <a:ext cx="7921235" cy="929640"/>
          </a:xfrm>
          <a:prstGeom prst="rect">
            <a:avLst/>
          </a:prstGeom>
        </p:spPr>
        <p:txBody>
          <a:bodyPr wrap="square" rtlCol="0">
            <a:spAutoFit/>
          </a:bodyPr>
          <a:lstStyle/>
          <a:p>
            <a:r>
              <a:rPr lang="en-IN" sz="2800">
                <a:solidFill>
                  <a:srgbClr val="000000"/>
                </a:solidFill>
              </a:rPr>
              <a:t>Instantaneous power measured by the Wattmeter, W2 is</a:t>
            </a:r>
          </a:p>
        </p:txBody>
      </p:sp>
      <p:pic>
        <p:nvPicPr>
          <p:cNvPr id="2097188" name="Picture 2097187"/>
          <p:cNvPicPr>
            <a:picLocks/>
          </p:cNvPicPr>
          <p:nvPr/>
        </p:nvPicPr>
        <p:blipFill>
          <a:blip r:embed="rId4"/>
          <a:stretch>
            <a:fillRect/>
          </a:stretch>
        </p:blipFill>
        <p:spPr>
          <a:xfrm>
            <a:off x="518562" y="4383780"/>
            <a:ext cx="3007667" cy="45806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a:off x="631407" y="0"/>
            <a:ext cx="8057433" cy="1348741"/>
          </a:xfrm>
          <a:prstGeom prst="rect">
            <a:avLst/>
          </a:prstGeom>
        </p:spPr>
        <p:txBody>
          <a:bodyPr wrap="square" rtlCol="0">
            <a:spAutoFit/>
          </a:bodyPr>
          <a:lstStyle/>
          <a:p>
            <a:r>
              <a:rPr lang="en-IN" sz="2800">
                <a:solidFill>
                  <a:srgbClr val="000000"/>
                </a:solidFill>
              </a:rPr>
              <a:t>Therefore, the Total Power Measured by the Two Wattmeters W1 and W2 will be obtained by adding the equation (1) and (2).</a:t>
            </a:r>
          </a:p>
        </p:txBody>
      </p:sp>
      <p:pic>
        <p:nvPicPr>
          <p:cNvPr id="2097189" name="Picture 2097188"/>
          <p:cNvPicPr>
            <a:picLocks/>
          </p:cNvPicPr>
          <p:nvPr/>
        </p:nvPicPr>
        <p:blipFill>
          <a:blip r:embed="rId2"/>
          <a:stretch>
            <a:fillRect/>
          </a:stretch>
        </p:blipFill>
        <p:spPr>
          <a:xfrm>
            <a:off x="885369" y="1348740"/>
            <a:ext cx="5341202" cy="1598903"/>
          </a:xfrm>
          <a:prstGeom prst="rect">
            <a:avLst/>
          </a:prstGeom>
        </p:spPr>
      </p:pic>
      <p:sp>
        <p:nvSpPr>
          <p:cNvPr id="1048709" name="TextBox 1048708"/>
          <p:cNvSpPr txBox="1"/>
          <p:nvPr/>
        </p:nvSpPr>
        <p:spPr>
          <a:xfrm>
            <a:off x="631406" y="3429000"/>
            <a:ext cx="8032080" cy="929640"/>
          </a:xfrm>
          <a:prstGeom prst="rect">
            <a:avLst/>
          </a:prstGeom>
        </p:spPr>
        <p:txBody>
          <a:bodyPr wrap="square" rtlCol="0">
            <a:spAutoFit/>
          </a:bodyPr>
          <a:lstStyle/>
          <a:p>
            <a:r>
              <a:rPr lang="en-IN" sz="2800">
                <a:solidFill>
                  <a:srgbClr val="000000"/>
                </a:solidFill>
              </a:rPr>
              <a:t>Where P – the total power absorbed in the three loads at any instant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extBox 1048709"/>
          <p:cNvSpPr txBox="1"/>
          <p:nvPr/>
        </p:nvSpPr>
        <p:spPr>
          <a:xfrm>
            <a:off x="654838" y="119098"/>
            <a:ext cx="7834325" cy="929640"/>
          </a:xfrm>
          <a:prstGeom prst="rect">
            <a:avLst/>
          </a:prstGeom>
        </p:spPr>
        <p:txBody>
          <a:bodyPr wrap="square" rtlCol="0">
            <a:spAutoFit/>
          </a:bodyPr>
          <a:lstStyle/>
          <a:p>
            <a:r>
              <a:rPr lang="en-IN" sz="2800" b="1">
                <a:solidFill>
                  <a:srgbClr val="000000"/>
                </a:solidFill>
              </a:rPr>
              <a:t>Measurement of Power by Two Wattmeter Method in Delta Connection</a:t>
            </a:r>
          </a:p>
        </p:txBody>
      </p:sp>
      <p:sp>
        <p:nvSpPr>
          <p:cNvPr id="1048711" name="TextBox 1048710"/>
          <p:cNvSpPr txBox="1"/>
          <p:nvPr/>
        </p:nvSpPr>
        <p:spPr>
          <a:xfrm>
            <a:off x="828893" y="1048738"/>
            <a:ext cx="6862320" cy="929640"/>
          </a:xfrm>
          <a:prstGeom prst="rect">
            <a:avLst/>
          </a:prstGeom>
        </p:spPr>
        <p:txBody>
          <a:bodyPr wrap="square" rtlCol="0">
            <a:spAutoFit/>
          </a:bodyPr>
          <a:lstStyle/>
          <a:p>
            <a:r>
              <a:rPr lang="en-IN" sz="2800">
                <a:solidFill>
                  <a:srgbClr val="000000"/>
                </a:solidFill>
              </a:rPr>
              <a:t>Considering the delta connected circuit shown in the figure below.</a:t>
            </a:r>
          </a:p>
        </p:txBody>
      </p:sp>
      <p:pic>
        <p:nvPicPr>
          <p:cNvPr id="2097190" name="Picture 2097189"/>
          <p:cNvPicPr>
            <a:picLocks/>
          </p:cNvPicPr>
          <p:nvPr/>
        </p:nvPicPr>
        <p:blipFill>
          <a:blip r:embed="rId2"/>
          <a:stretch>
            <a:fillRect/>
          </a:stretch>
        </p:blipFill>
        <p:spPr>
          <a:xfrm>
            <a:off x="654838" y="2326909"/>
            <a:ext cx="6412900" cy="39065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Box 1048711"/>
          <p:cNvSpPr txBox="1"/>
          <p:nvPr/>
        </p:nvSpPr>
        <p:spPr>
          <a:xfrm>
            <a:off x="127419" y="-111280"/>
            <a:ext cx="8021744" cy="929641"/>
          </a:xfrm>
          <a:prstGeom prst="rect">
            <a:avLst/>
          </a:prstGeom>
        </p:spPr>
        <p:txBody>
          <a:bodyPr wrap="square" rtlCol="0">
            <a:spAutoFit/>
          </a:bodyPr>
          <a:lstStyle/>
          <a:p>
            <a:r>
              <a:rPr lang="en-IN" sz="2800">
                <a:solidFill>
                  <a:srgbClr val="000000"/>
                </a:solidFill>
              </a:rPr>
              <a:t>The instantaneous current through the coil of the Wattmeter, W1 is given by the equation</a:t>
            </a:r>
          </a:p>
        </p:txBody>
      </p:sp>
      <p:pic>
        <p:nvPicPr>
          <p:cNvPr id="2097191" name="Picture 2097190"/>
          <p:cNvPicPr>
            <a:picLocks/>
          </p:cNvPicPr>
          <p:nvPr/>
        </p:nvPicPr>
        <p:blipFill>
          <a:blip r:embed="rId2"/>
          <a:stretch>
            <a:fillRect/>
          </a:stretch>
        </p:blipFill>
        <p:spPr>
          <a:xfrm>
            <a:off x="595436" y="1001647"/>
            <a:ext cx="1711259" cy="414850"/>
          </a:xfrm>
          <a:prstGeom prst="rect">
            <a:avLst/>
          </a:prstGeom>
        </p:spPr>
      </p:pic>
      <p:sp>
        <p:nvSpPr>
          <p:cNvPr id="1048713" name="TextBox 1048712"/>
          <p:cNvSpPr txBox="1"/>
          <p:nvPr/>
        </p:nvSpPr>
        <p:spPr>
          <a:xfrm>
            <a:off x="250109" y="1416497"/>
            <a:ext cx="7834637" cy="929640"/>
          </a:xfrm>
          <a:prstGeom prst="rect">
            <a:avLst/>
          </a:prstGeom>
        </p:spPr>
        <p:txBody>
          <a:bodyPr wrap="square" rtlCol="0">
            <a:spAutoFit/>
          </a:bodyPr>
          <a:lstStyle/>
          <a:p>
            <a:r>
              <a:rPr lang="en-IN" sz="2800">
                <a:solidFill>
                  <a:srgbClr val="000000"/>
                </a:solidFill>
              </a:rPr>
              <a:t>Instantaneous Power measured by the Wattmeter, W1 will be</a:t>
            </a:r>
          </a:p>
        </p:txBody>
      </p:sp>
      <p:pic>
        <p:nvPicPr>
          <p:cNvPr id="2097192" name="Picture 2097191"/>
          <p:cNvPicPr>
            <a:picLocks/>
          </p:cNvPicPr>
          <p:nvPr/>
        </p:nvPicPr>
        <p:blipFill>
          <a:blip r:embed="rId3"/>
          <a:stretch>
            <a:fillRect/>
          </a:stretch>
        </p:blipFill>
        <p:spPr>
          <a:xfrm>
            <a:off x="595435" y="2479226"/>
            <a:ext cx="1054412" cy="388922"/>
          </a:xfrm>
          <a:prstGeom prst="rect">
            <a:avLst/>
          </a:prstGeom>
        </p:spPr>
      </p:pic>
      <p:sp>
        <p:nvSpPr>
          <p:cNvPr id="1048714" name="TextBox 1048713"/>
          <p:cNvSpPr txBox="1"/>
          <p:nvPr/>
        </p:nvSpPr>
        <p:spPr>
          <a:xfrm>
            <a:off x="441811" y="2868148"/>
            <a:ext cx="7508411" cy="929641"/>
          </a:xfrm>
          <a:prstGeom prst="rect">
            <a:avLst/>
          </a:prstGeom>
        </p:spPr>
        <p:txBody>
          <a:bodyPr wrap="square" rtlCol="0">
            <a:spAutoFit/>
          </a:bodyPr>
          <a:lstStyle/>
          <a:p>
            <a:r>
              <a:rPr lang="en-IN" sz="2800">
                <a:solidFill>
                  <a:srgbClr val="000000"/>
                </a:solidFill>
              </a:rPr>
              <a:t>Therefore, the instantaneous power measured by the Wattmeter, W1 will be given as</a:t>
            </a:r>
          </a:p>
        </p:txBody>
      </p:sp>
      <p:pic>
        <p:nvPicPr>
          <p:cNvPr id="2097193" name="Picture 2097192"/>
          <p:cNvPicPr>
            <a:picLocks/>
          </p:cNvPicPr>
          <p:nvPr/>
        </p:nvPicPr>
        <p:blipFill>
          <a:blip r:embed="rId4"/>
          <a:stretch>
            <a:fillRect/>
          </a:stretch>
        </p:blipFill>
        <p:spPr>
          <a:xfrm>
            <a:off x="595436" y="3930877"/>
            <a:ext cx="2584174" cy="458064"/>
          </a:xfrm>
          <a:prstGeom prst="rect">
            <a:avLst/>
          </a:prstGeom>
        </p:spPr>
      </p:pic>
      <p:sp>
        <p:nvSpPr>
          <p:cNvPr id="1048715" name="TextBox 1048714"/>
          <p:cNvSpPr txBox="1"/>
          <p:nvPr/>
        </p:nvSpPr>
        <p:spPr>
          <a:xfrm>
            <a:off x="441810" y="4319800"/>
            <a:ext cx="7945010" cy="929640"/>
          </a:xfrm>
          <a:prstGeom prst="rect">
            <a:avLst/>
          </a:prstGeom>
        </p:spPr>
        <p:txBody>
          <a:bodyPr wrap="square" rtlCol="0">
            <a:spAutoFit/>
          </a:bodyPr>
          <a:lstStyle/>
          <a:p>
            <a:r>
              <a:rPr lang="en-IN" sz="2800">
                <a:solidFill>
                  <a:srgbClr val="000000"/>
                </a:solidFill>
              </a:rPr>
              <a:t>The instantaneous current through the current coil of the Wattmeter, W2 is given as</a:t>
            </a:r>
          </a:p>
        </p:txBody>
      </p:sp>
      <p:pic>
        <p:nvPicPr>
          <p:cNvPr id="2097194" name="Picture 2097193"/>
          <p:cNvPicPr>
            <a:picLocks/>
          </p:cNvPicPr>
          <p:nvPr/>
        </p:nvPicPr>
        <p:blipFill>
          <a:blip r:embed="rId5"/>
          <a:stretch>
            <a:fillRect/>
          </a:stretch>
        </p:blipFill>
        <p:spPr>
          <a:xfrm>
            <a:off x="1122640" y="5638362"/>
            <a:ext cx="1693973" cy="37163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extBox 1048715"/>
          <p:cNvSpPr txBox="1"/>
          <p:nvPr/>
        </p:nvSpPr>
        <p:spPr>
          <a:xfrm>
            <a:off x="0" y="0"/>
            <a:ext cx="8072561" cy="929640"/>
          </a:xfrm>
          <a:prstGeom prst="rect">
            <a:avLst/>
          </a:prstGeom>
        </p:spPr>
        <p:txBody>
          <a:bodyPr wrap="square" rtlCol="0">
            <a:spAutoFit/>
          </a:bodyPr>
          <a:lstStyle/>
          <a:p>
            <a:r>
              <a:rPr lang="en-IN" sz="2800">
                <a:solidFill>
                  <a:srgbClr val="000000"/>
                </a:solidFill>
              </a:rPr>
              <a:t>The instantaneous potential difference across the potential coil of Wattmeter, W2 is</a:t>
            </a:r>
          </a:p>
        </p:txBody>
      </p:sp>
      <p:pic>
        <p:nvPicPr>
          <p:cNvPr id="2097195" name="Picture 2097194"/>
          <p:cNvPicPr>
            <a:picLocks/>
          </p:cNvPicPr>
          <p:nvPr/>
        </p:nvPicPr>
        <p:blipFill>
          <a:blip r:embed="rId2"/>
          <a:stretch>
            <a:fillRect/>
          </a:stretch>
        </p:blipFill>
        <p:spPr>
          <a:xfrm>
            <a:off x="1292607" y="929640"/>
            <a:ext cx="916128" cy="371637"/>
          </a:xfrm>
          <a:prstGeom prst="rect">
            <a:avLst/>
          </a:prstGeom>
        </p:spPr>
      </p:pic>
      <p:sp>
        <p:nvSpPr>
          <p:cNvPr id="1048717" name="TextBox 1048716"/>
          <p:cNvSpPr txBox="1"/>
          <p:nvPr/>
        </p:nvSpPr>
        <p:spPr>
          <a:xfrm>
            <a:off x="94941" y="1301277"/>
            <a:ext cx="7977619" cy="1767840"/>
          </a:xfrm>
          <a:prstGeom prst="rect">
            <a:avLst/>
          </a:prstGeom>
        </p:spPr>
        <p:txBody>
          <a:bodyPr wrap="square" rtlCol="0">
            <a:spAutoFit/>
          </a:bodyPr>
          <a:lstStyle/>
          <a:p>
            <a:r>
              <a:rPr lang="en-IN" sz="2800">
                <a:solidFill>
                  <a:srgbClr val="000000"/>
                </a:solidFill>
              </a:rPr>
              <a:t>Therefore, the instantaneous power measured by Wattmeter, W2 will be
</a:t>
            </a:r>
          </a:p>
        </p:txBody>
      </p:sp>
      <p:pic>
        <p:nvPicPr>
          <p:cNvPr id="2097196" name="Picture 2097195"/>
          <p:cNvPicPr>
            <a:picLocks/>
          </p:cNvPicPr>
          <p:nvPr/>
        </p:nvPicPr>
        <p:blipFill>
          <a:blip r:embed="rId3"/>
          <a:stretch>
            <a:fillRect/>
          </a:stretch>
        </p:blipFill>
        <p:spPr>
          <a:xfrm>
            <a:off x="789228" y="2383310"/>
            <a:ext cx="2558245" cy="458064"/>
          </a:xfrm>
          <a:prstGeom prst="rect">
            <a:avLst/>
          </a:prstGeom>
        </p:spPr>
      </p:pic>
      <p:sp>
        <p:nvSpPr>
          <p:cNvPr id="1048718" name="TextBox 1048717"/>
          <p:cNvSpPr txBox="1"/>
          <p:nvPr/>
        </p:nvSpPr>
        <p:spPr>
          <a:xfrm>
            <a:off x="94552" y="2841374"/>
            <a:ext cx="7978009" cy="1348740"/>
          </a:xfrm>
          <a:prstGeom prst="rect">
            <a:avLst/>
          </a:prstGeom>
        </p:spPr>
        <p:txBody>
          <a:bodyPr wrap="square" rtlCol="0">
            <a:spAutoFit/>
          </a:bodyPr>
          <a:lstStyle/>
          <a:p>
            <a:r>
              <a:rPr lang="en-IN" sz="2800">
                <a:solidFill>
                  <a:srgbClr val="000000"/>
                </a:solidFill>
              </a:rPr>
              <a:t>Hence, to obtain the total power measured by the Two Wattmeter the two equations, i.e. equation (3) and (4) has to be added</a:t>
            </a:r>
          </a:p>
        </p:txBody>
      </p:sp>
      <p:pic>
        <p:nvPicPr>
          <p:cNvPr id="2097197" name="Picture 2097196"/>
          <p:cNvPicPr>
            <a:picLocks/>
          </p:cNvPicPr>
          <p:nvPr/>
        </p:nvPicPr>
        <p:blipFill>
          <a:blip r:embed="rId4"/>
          <a:stretch>
            <a:fillRect/>
          </a:stretch>
        </p:blipFill>
        <p:spPr>
          <a:xfrm>
            <a:off x="521303" y="4151149"/>
            <a:ext cx="5652340" cy="1970540"/>
          </a:xfrm>
          <a:prstGeom prst="rect">
            <a:avLst/>
          </a:prstGeom>
        </p:spPr>
      </p:pic>
      <p:sp>
        <p:nvSpPr>
          <p:cNvPr id="1048719" name="TextBox 1048718"/>
          <p:cNvSpPr txBox="1"/>
          <p:nvPr/>
        </p:nvSpPr>
        <p:spPr>
          <a:xfrm>
            <a:off x="334458" y="5928359"/>
            <a:ext cx="8228706" cy="929641"/>
          </a:xfrm>
          <a:prstGeom prst="rect">
            <a:avLst/>
          </a:prstGeom>
        </p:spPr>
        <p:txBody>
          <a:bodyPr wrap="square" rtlCol="0">
            <a:spAutoFit/>
          </a:bodyPr>
          <a:lstStyle/>
          <a:p>
            <a:r>
              <a:rPr lang="en-IN" sz="2800">
                <a:solidFill>
                  <a:srgbClr val="000000"/>
                </a:solidFill>
              </a:rPr>
              <a:t>Where P is the total power absorbed in the three loads at any instant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extBox 1048719"/>
          <p:cNvSpPr txBox="1"/>
          <p:nvPr/>
        </p:nvSpPr>
        <p:spPr>
          <a:xfrm>
            <a:off x="149609" y="0"/>
            <a:ext cx="7844246" cy="929640"/>
          </a:xfrm>
          <a:prstGeom prst="rect">
            <a:avLst/>
          </a:prstGeom>
        </p:spPr>
        <p:txBody>
          <a:bodyPr wrap="square" rtlCol="0">
            <a:spAutoFit/>
          </a:bodyPr>
          <a:lstStyle/>
          <a:p>
            <a:r>
              <a:rPr lang="en-IN" sz="2800" b="1">
                <a:solidFill>
                  <a:srgbClr val="000000"/>
                </a:solidFill>
              </a:rPr>
              <a:t>Measurement of Three Phase Power: Three Wattmeter Method</a:t>
            </a:r>
          </a:p>
        </p:txBody>
      </p:sp>
      <p:sp>
        <p:nvSpPr>
          <p:cNvPr id="1048721" name="TextBox 1048720"/>
          <p:cNvSpPr txBox="1"/>
          <p:nvPr/>
        </p:nvSpPr>
        <p:spPr>
          <a:xfrm>
            <a:off x="262853" y="1568043"/>
            <a:ext cx="7617756" cy="4282439"/>
          </a:xfrm>
          <a:prstGeom prst="rect">
            <a:avLst/>
          </a:prstGeom>
        </p:spPr>
        <p:txBody>
          <a:bodyPr wrap="square" rtlCol="0">
            <a:spAutoFit/>
          </a:bodyPr>
          <a:lstStyle/>
          <a:p>
            <a:r>
              <a:rPr lang="en-IN" sz="2800">
                <a:solidFill>
                  <a:srgbClr val="000000"/>
                </a:solidFill>
              </a:rPr>
              <a:t>Three Wattmeter method is employed to measure power in a 3 phase, 4 wire system.However, this method can also be employed in a 3 phase, 3 wire delta connected load, where power consumed by each load is required to be determined separately.
The connections for star connected loads for measuring power by Three wattmeter method is shown below.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2097197"/>
          <p:cNvPicPr>
            <a:picLocks/>
          </p:cNvPicPr>
          <p:nvPr/>
        </p:nvPicPr>
        <p:blipFill>
          <a:blip r:embed="rId2"/>
          <a:stretch>
            <a:fillRect/>
          </a:stretch>
        </p:blipFill>
        <p:spPr>
          <a:xfrm>
            <a:off x="1313694" y="870754"/>
            <a:ext cx="6516612" cy="511649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1048721"/>
          <p:cNvSpPr txBox="1"/>
          <p:nvPr/>
        </p:nvSpPr>
        <p:spPr>
          <a:xfrm>
            <a:off x="582768" y="825576"/>
            <a:ext cx="7978462" cy="4282439"/>
          </a:xfrm>
          <a:prstGeom prst="rect">
            <a:avLst/>
          </a:prstGeom>
        </p:spPr>
        <p:txBody>
          <a:bodyPr wrap="square" rtlCol="0">
            <a:spAutoFit/>
          </a:bodyPr>
          <a:lstStyle/>
          <a:p>
            <a:r>
              <a:rPr lang="en-IN" sz="2800">
                <a:solidFill>
                  <a:srgbClr val="000000"/>
                </a:solidFill>
              </a:rPr>
              <a:t>The pressure coil of all the Three wattmeters namely W1, W2 and W3 are connected to a common terminal known as the neutral point. The product of the phase current and line voltage represents as phase power and is recorded by individual wattmeter.
The total power in a Three wattmeter method of power measurement is given by the algebraic sum of the readings of Three wattmeters. i.e</a:t>
            </a:r>
          </a:p>
        </p:txBody>
      </p:sp>
      <p:pic>
        <p:nvPicPr>
          <p:cNvPr id="2097199" name="Picture 2097198"/>
          <p:cNvPicPr>
            <a:picLocks/>
          </p:cNvPicPr>
          <p:nvPr/>
        </p:nvPicPr>
        <p:blipFill>
          <a:blip r:embed="rId2"/>
          <a:stretch>
            <a:fillRect/>
          </a:stretch>
        </p:blipFill>
        <p:spPr>
          <a:xfrm>
            <a:off x="1693973" y="5597237"/>
            <a:ext cx="2878026" cy="44077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extBox 1048722"/>
          <p:cNvSpPr txBox="1"/>
          <p:nvPr/>
        </p:nvSpPr>
        <p:spPr>
          <a:xfrm>
            <a:off x="299949" y="956458"/>
            <a:ext cx="7568247" cy="4282440"/>
          </a:xfrm>
          <a:prstGeom prst="rect">
            <a:avLst/>
          </a:prstGeom>
        </p:spPr>
        <p:txBody>
          <a:bodyPr wrap="square" rtlCol="0">
            <a:spAutoFit/>
          </a:bodyPr>
          <a:lstStyle/>
          <a:p>
            <a:r>
              <a:rPr lang="en-US" sz="2800">
                <a:solidFill>
                  <a:srgbClr val="000000"/>
                </a:solidFill>
              </a:rPr>
              <a:t>Where</a:t>
            </a:r>
            <a:endParaRPr lang="en-IN" sz="2800">
              <a:solidFill>
                <a:srgbClr val="000000"/>
              </a:solidFill>
            </a:endParaRPr>
          </a:p>
          <a:p>
            <a:r>
              <a:rPr lang="en-US" sz="2800">
                <a:solidFill>
                  <a:srgbClr val="000000"/>
                </a:solidFill>
              </a:rPr>
              <a:t>W1</a:t>
            </a:r>
            <a:r>
              <a:rPr lang="en-IN" sz="2800">
                <a:solidFill>
                  <a:srgbClr val="000000"/>
                </a:solidFill>
              </a:rPr>
              <a:t> = V1I1
W2 = V2I2
W3 = V3I3
Except for 3 phase, 4 wire unbalanced load, 3 phase power can be measured by using only Two Wattmeter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3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INTRODUCTION TO CRO</a:t>
            </a:r>
            <a:endParaRPr lang="en-US" dirty="0">
              <a:solidFill>
                <a:srgbClr val="00B050"/>
              </a:solidFill>
            </a:endParaRPr>
          </a:p>
        </p:txBody>
      </p:sp>
      <p:sp>
        <p:nvSpPr>
          <p:cNvPr id="3" name="Content Placeholder 2"/>
          <p:cNvSpPr>
            <a:spLocks noGrp="1"/>
          </p:cNvSpPr>
          <p:nvPr>
            <p:ph idx="1"/>
          </p:nvPr>
        </p:nvSpPr>
        <p:spPr>
          <a:xfrm>
            <a:off x="179512" y="1700808"/>
            <a:ext cx="8856984" cy="5373216"/>
          </a:xfrm>
        </p:spPr>
        <p:txBody>
          <a:bodyPr>
            <a:normAutofit fontScale="92500" lnSpcReduction="10000"/>
          </a:bodyPr>
          <a:lstStyle/>
          <a:p>
            <a:pPr lvl="0"/>
            <a:r>
              <a:rPr lang="en-US" dirty="0"/>
              <a:t>Versatile electronic instrument giving visual display of signals</a:t>
            </a:r>
          </a:p>
          <a:p>
            <a:pPr lvl="0"/>
            <a:r>
              <a:rPr lang="en-US" dirty="0"/>
              <a:t>Used for measurement of frequency , amplitude, phase etc.</a:t>
            </a:r>
          </a:p>
          <a:p>
            <a:pPr lvl="0"/>
            <a:r>
              <a:rPr lang="en-US" dirty="0"/>
              <a:t>Also used in determining the nature and characteristics of various components.</a:t>
            </a:r>
          </a:p>
          <a:p>
            <a:pPr lvl="0"/>
            <a:r>
              <a:rPr lang="en-US" dirty="0" smtClean="0"/>
              <a:t>Has </a:t>
            </a:r>
            <a:r>
              <a:rPr lang="en-US" dirty="0"/>
              <a:t>a high bandwidth range thus making it a sensitive and accurate device.</a:t>
            </a:r>
          </a:p>
          <a:p>
            <a:pPr lvl="0"/>
            <a:r>
              <a:rPr lang="en-US" dirty="0"/>
              <a:t>Easier to use	as the internal routine act as a guide to the user</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73917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BASIC	DIAGRAM</a:t>
            </a:r>
            <a:br>
              <a:rPr lang="en-US" b="1" dirty="0">
                <a:solidFill>
                  <a:srgbClr val="00B050"/>
                </a:solidFill>
              </a:rPr>
            </a:br>
            <a:endParaRPr lang="en-US" dirty="0">
              <a:solidFill>
                <a:srgbClr val="00B050"/>
              </a:solidFill>
            </a:endParaRPr>
          </a:p>
        </p:txBody>
      </p:sp>
      <p:pic>
        <p:nvPicPr>
          <p:cNvPr id="4" name="image10.jpeg"/>
          <p:cNvPicPr/>
          <p:nvPr/>
        </p:nvPicPr>
        <p:blipFill>
          <a:blip r:embed="rId2" cstate="print"/>
          <a:stretch>
            <a:fillRect/>
          </a:stretch>
        </p:blipFill>
        <p:spPr>
          <a:xfrm>
            <a:off x="368300" y="1484784"/>
            <a:ext cx="8524180" cy="4750812"/>
          </a:xfrm>
          <a:prstGeom prst="rect">
            <a:avLst/>
          </a:prstGeom>
        </p:spPr>
      </p:pic>
    </p:spTree>
    <p:extLst>
      <p:ext uri="{BB962C8B-B14F-4D97-AF65-F5344CB8AC3E}">
        <p14:creationId xmlns:p14="http://schemas.microsoft.com/office/powerpoint/2010/main" val="245606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endParaRPr lang="en-US" dirty="0"/>
          </a:p>
        </p:txBody>
      </p:sp>
      <p:pic>
        <p:nvPicPr>
          <p:cNvPr id="4" name="image14.jpeg"/>
          <p:cNvPicPr/>
          <p:nvPr/>
        </p:nvPicPr>
        <p:blipFill>
          <a:blip r:embed="rId2" cstate="print">
            <a:duotone>
              <a:schemeClr val="accent3">
                <a:shade val="45000"/>
                <a:satMod val="135000"/>
              </a:schemeClr>
              <a:prstClr val="white"/>
            </a:duotone>
          </a:blip>
          <a:stretch>
            <a:fillRect/>
          </a:stretch>
        </p:blipFill>
        <p:spPr>
          <a:xfrm>
            <a:off x="0" y="317"/>
            <a:ext cx="9144000" cy="6857365"/>
          </a:xfrm>
          <a:prstGeom prst="rect">
            <a:avLst/>
          </a:prstGeom>
        </p:spPr>
      </p:pic>
    </p:spTree>
    <p:extLst>
      <p:ext uri="{BB962C8B-B14F-4D97-AF65-F5344CB8AC3E}">
        <p14:creationId xmlns:p14="http://schemas.microsoft.com/office/powerpoint/2010/main" val="313266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There are primary two types of multi- input oscilloscope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lstStyle/>
          <a:p>
            <a:pPr lvl="0"/>
            <a:r>
              <a:rPr lang="en-US" dirty="0"/>
              <a:t>Single Beam Oscilloscope</a:t>
            </a:r>
          </a:p>
          <a:p>
            <a:pPr lvl="0"/>
            <a:r>
              <a:rPr lang="en-US" dirty="0"/>
              <a:t>Dual Beam Oscilloscope</a:t>
            </a:r>
          </a:p>
          <a:p>
            <a:r>
              <a:rPr lang="en-US" dirty="0"/>
              <a:t>Both of them can be converted into a further</a:t>
            </a:r>
          </a:p>
          <a:p>
            <a:endParaRPr lang="en-US" dirty="0"/>
          </a:p>
        </p:txBody>
      </p:sp>
    </p:spTree>
    <p:extLst>
      <p:ext uri="{BB962C8B-B14F-4D97-AF65-F5344CB8AC3E}">
        <p14:creationId xmlns:p14="http://schemas.microsoft.com/office/powerpoint/2010/main" val="111482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rPr>
              <a:t>Dual Beam Oscilloscope</a:t>
            </a:r>
            <a:endParaRPr lang="en-US" dirty="0">
              <a:solidFill>
                <a:srgbClr val="00B050"/>
              </a:solidFill>
            </a:endParaRPr>
          </a:p>
        </p:txBody>
      </p:sp>
      <p:pic>
        <p:nvPicPr>
          <p:cNvPr id="4" name="image34.jpeg"/>
          <p:cNvPicPr/>
          <p:nvPr/>
        </p:nvPicPr>
        <p:blipFill>
          <a:blip r:embed="rId2" cstate="print"/>
          <a:stretch>
            <a:fillRect/>
          </a:stretch>
        </p:blipFill>
        <p:spPr>
          <a:xfrm>
            <a:off x="0" y="1591949"/>
            <a:ext cx="9144000" cy="5257800"/>
          </a:xfrm>
          <a:prstGeom prst="rect">
            <a:avLst/>
          </a:prstGeom>
        </p:spPr>
      </p:pic>
    </p:spTree>
    <p:extLst>
      <p:ext uri="{BB962C8B-B14F-4D97-AF65-F5344CB8AC3E}">
        <p14:creationId xmlns:p14="http://schemas.microsoft.com/office/powerpoint/2010/main" val="167344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1592</Words>
  <Application>Microsoft Office PowerPoint</Application>
  <PresentationFormat>On-screen Show (4:3)</PresentationFormat>
  <Paragraphs>161</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 Unicode MS</vt:lpstr>
      <vt:lpstr>SimSun</vt:lpstr>
      <vt:lpstr>Arial</vt:lpstr>
      <vt:lpstr>Calibri</vt:lpstr>
      <vt:lpstr>Candara</vt:lpstr>
      <vt:lpstr>Myanmar Text</vt:lpstr>
      <vt:lpstr>Times New Roman</vt:lpstr>
      <vt:lpstr>Wingdings 3</vt:lpstr>
      <vt:lpstr>Office Theme</vt:lpstr>
      <vt:lpstr>PowerPoint Presentation</vt:lpstr>
      <vt:lpstr>PowerPoint Presentation</vt:lpstr>
      <vt:lpstr>PowerPoint Presentation</vt:lpstr>
      <vt:lpstr>HOW A CRO LOOKS LIKE </vt:lpstr>
      <vt:lpstr>INTRODUCTION TO CRO</vt:lpstr>
      <vt:lpstr>BASIC DIAGRAM </vt:lpstr>
      <vt:lpstr>        </vt:lpstr>
      <vt:lpstr>There are primary two types of multi- input oscilloscope :- </vt:lpstr>
      <vt:lpstr>Dual Beam Oscilloscope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Wattmeter Method of Power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hp</cp:lastModifiedBy>
  <cp:revision>8</cp:revision>
  <dcterms:created xsi:type="dcterms:W3CDTF">2020-03-18T10:19:52Z</dcterms:created>
  <dcterms:modified xsi:type="dcterms:W3CDTF">2020-03-22T07:01:38Z</dcterms:modified>
</cp:coreProperties>
</file>