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presProps" Target="pres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510145"/>
            <a:ext cx="7766936" cy="1722849"/>
          </a:xfrm>
        </p:spPr>
        <p:txBody>
          <a:bodyPr/>
          <a:lstStyle/>
          <a:p>
            <a:r>
              <a:rPr lang="en-US" b="1" dirty="0"/>
              <a:t>ELECTRICAL MACHINE-I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613" y="2651103"/>
            <a:ext cx="7766936" cy="2128294"/>
          </a:xfrm>
        </p:spPr>
        <p:txBody>
          <a:bodyPr>
            <a:noAutofit/>
          </a:bodyPr>
          <a:lstStyle/>
          <a:p>
            <a:pPr algn="l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UNIT-04</a:t>
            </a:r>
          </a:p>
          <a:p>
            <a:pPr algn="l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AUTO TRANSFORMER</a:t>
            </a:r>
          </a:p>
          <a:p>
            <a:pPr algn="l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POWER TRANSFORMER</a:t>
            </a:r>
          </a:p>
          <a:p>
            <a:pPr algn="l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DISTRIBUTION TRANSFORMER</a:t>
            </a:r>
            <a:b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773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9709"/>
          </a:xfrm>
        </p:spPr>
        <p:txBody>
          <a:bodyPr/>
          <a:lstStyle/>
          <a:p>
            <a:r>
              <a:rPr lang="en-US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99309"/>
            <a:ext cx="8596668" cy="464205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Autotransformers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compensate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voltage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drops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transmission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distribution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lines.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this purpose,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known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booster transformers.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Autotransformers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reducing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voltage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supplied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a.c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motors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starting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period.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Autotransformers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continuously variable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supply</a:t>
            </a:r>
          </a:p>
          <a:p>
            <a:pPr algn="just"/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Autotransformers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compensate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voltage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drops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transmission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distribution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lines.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this purpose,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known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booster transformers.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Autotransformers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reducing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voltage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supplied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a.c.motors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starting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period.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Autotransformers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continuously variable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supply</a:t>
            </a:r>
          </a:p>
          <a:p>
            <a:pPr algn="just"/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equipment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1-phase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3- phase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electrical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locomotives.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106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Transformer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0153"/>
            <a:ext cx="8596668" cy="4960647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/>
              <a:t>The </a:t>
            </a:r>
            <a:r>
              <a:rPr lang="en-US" sz="2400" b="1" dirty="0"/>
              <a:t>Power Transformer</a:t>
            </a:r>
            <a:r>
              <a:rPr lang="en-US" sz="2400" dirty="0"/>
              <a:t> is installed at various power stations for generation and transmission of power. It acts as a step-up or a step-down transformer for increasing and decreasing of the level of voltages as per the requirement, and it’s also used as an interconnection between two power stations</a:t>
            </a:r>
          </a:p>
          <a:p>
            <a:r>
              <a:rPr lang="en-US" sz="3900" dirty="0">
                <a:solidFill>
                  <a:schemeClr val="accent1">
                    <a:lumMod val="75000"/>
                  </a:schemeClr>
                </a:solidFill>
              </a:rPr>
              <a:t>Distribution Transformer</a:t>
            </a:r>
          </a:p>
          <a:p>
            <a:pPr algn="just"/>
            <a:r>
              <a:rPr lang="en-US" sz="2600" dirty="0"/>
              <a:t>The </a:t>
            </a:r>
            <a:r>
              <a:rPr lang="en-US" sz="2600" b="1" dirty="0"/>
              <a:t>Distribution Transformer</a:t>
            </a:r>
            <a:r>
              <a:rPr lang="en-US" sz="2600" dirty="0"/>
              <a:t> is used to bring down or step down the voltage and current level of a transmission line to a predefined level, which is called safety level for the end user consumer in domestic and industrial purpose.</a:t>
            </a:r>
            <a:endParaRPr lang="en-US" sz="2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873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 Between Power Transformer and Distribution Transformer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 transformers are used in transmission network of higher voltages whereas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Distribution Transformers are used in the distribution network of lower voltages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power transformers are available in various ratings of 400 KV, 200 KV, 110 KV, 66 KV, 33 KV in the market and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distribution transformer are available in 11 KV, 6.6 KV, 3.3 KV, 440 V, 230 Volts.</a:t>
            </a:r>
          </a:p>
          <a:p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power transformer always operates on rated full load as the load fluctuation is very less but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distribution transformer is operated at the load less than full load as the variation in the loads are very high.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217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23455"/>
            <a:ext cx="10266218" cy="5417907"/>
          </a:xfrm>
        </p:spPr>
        <p:txBody>
          <a:bodyPr/>
          <a:lstStyle/>
          <a:p>
            <a:pPr algn="just"/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 transformers are used in power generating stations and transmission substations, and </a:t>
            </a:r>
            <a:r>
              <a:rPr 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distribution transformer is installed at the distribution stations from where the power is distributed for the industrial and domestic purposes.</a:t>
            </a:r>
          </a:p>
          <a:p>
            <a:pPr algn="just"/>
            <a:r>
              <a:rPr lang="en-US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size of the power transformer is large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compared to the distribution transformers.</a:t>
            </a:r>
          </a:p>
          <a:p>
            <a:pPr algn="just"/>
            <a:r>
              <a:rPr lang="en-US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Power Transformer, the iron and copper losses take place throughout the day but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distribution transformer the iron loss takes place 24 hours i.e., throughout the day, and the copper losses depend on the load cycle.</a:t>
            </a:r>
          </a:p>
          <a:p>
            <a:pPr algn="just"/>
            <a:r>
              <a:rPr lang="en-US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power transformers are designed for maximum efficiency of 100%, and the efficiency is simply calculated by the ratio of output power to the input power, whereas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distribution transformer the maximum efficiency varies between 50-70% and calculated by All Day Efficiency.</a:t>
            </a:r>
          </a:p>
          <a:p>
            <a:pPr algn="just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528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2158" y="0"/>
            <a:ext cx="7766936" cy="1646302"/>
          </a:xfrm>
        </p:spPr>
        <p:txBody>
          <a:bodyPr/>
          <a:lstStyle/>
          <a:p>
            <a:r>
              <a:rPr lang="en-US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AUTO-TRANSFORMERS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2158" y="1293779"/>
            <a:ext cx="7766936" cy="1837348"/>
          </a:xfrm>
        </p:spPr>
        <p:txBody>
          <a:bodyPr>
            <a:noAutofit/>
          </a:bodyPr>
          <a:lstStyle/>
          <a:p>
            <a:pPr algn="just"/>
            <a:r>
              <a:rPr lang="en-US" sz="2400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autotransformer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(sometimes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auto step</a:t>
            </a:r>
            <a:r>
              <a:rPr lang="en-US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down transformer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)is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 electrical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transformer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winding. The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"auto"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(Greek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"self")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prefix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refers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the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single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coil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acting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on itself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any kind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automatic mechanism.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7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45127" y="3325090"/>
            <a:ext cx="7412182" cy="2964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447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63236"/>
            <a:ext cx="8596668" cy="955964"/>
          </a:xfrm>
        </p:spPr>
        <p:txBody>
          <a:bodyPr>
            <a:normAutofit fontScale="90000"/>
          </a:bodyPr>
          <a:lstStyle/>
          <a:p>
            <a:r>
              <a:rPr lang="en-US" b="1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Theory</a:t>
            </a:r>
            <a:r>
              <a:rPr lang="en-US" b="1" i="1" dirty="0"/>
              <a:t> </a:t>
            </a:r>
            <a:r>
              <a:rPr lang="en-US" b="1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of</a:t>
            </a:r>
            <a:r>
              <a:rPr lang="en-US" b="1" i="1" dirty="0"/>
              <a:t> </a:t>
            </a:r>
            <a:r>
              <a:rPr lang="en-US" b="1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Autotransformer</a:t>
            </a:r>
            <a:br>
              <a:rPr lang="en-US" b="1" i="1" dirty="0"/>
            </a:br>
            <a:endParaRPr lang="en-US" dirty="0"/>
          </a:p>
        </p:txBody>
      </p:sp>
      <p:pic>
        <p:nvPicPr>
          <p:cNvPr id="2052" name="image9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3352801"/>
            <a:ext cx="57150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24779" y="2286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ea typeface="Bodoni MT" panose="02070603080606020203" pitchFamily="18" charset="0"/>
                <a:cs typeface="Bodoni MT" panose="02070603080606020203" pitchFamily="18" charset="0"/>
              </a:rPr>
              <a:t>From the above fig. We get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6834" y="1290698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spcBef>
                <a:spcPts val="1625"/>
              </a:spcBef>
              <a:spcAft>
                <a:spcPts val="0"/>
              </a:spcAft>
              <a:buFont typeface="Wingdings" panose="05000000000000000000" pitchFamily="2" charset="2"/>
              <a:buChar char=""/>
              <a:tabLst>
                <a:tab pos="433705" algn="l"/>
                <a:tab pos="434340" algn="l"/>
              </a:tabLst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doni MT" panose="02070603080606020203" pitchFamily="18" charset="0"/>
                <a:ea typeface="Bodoni MT" panose="02070603080606020203" pitchFamily="18" charset="0"/>
                <a:cs typeface="Bodoni MT" panose="02070603080606020203" pitchFamily="18" charset="0"/>
              </a:rPr>
              <a:t>N1=primary</a:t>
            </a:r>
            <a:r>
              <a:rPr lang="en-US" spc="-10" dirty="0">
                <a:solidFill>
                  <a:schemeClr val="accent2">
                    <a:lumMod val="50000"/>
                  </a:schemeClr>
                </a:solidFill>
                <a:latin typeface="Bodoni MT" panose="02070603080606020203" pitchFamily="18" charset="0"/>
                <a:ea typeface="Bodoni MT" panose="02070603080606020203" pitchFamily="18" charset="0"/>
                <a:cs typeface="Bodoni MT" panose="02070603080606020203" pitchFamily="18" charset="0"/>
              </a:rPr>
              <a:t>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doni MT" panose="02070603080606020203" pitchFamily="18" charset="0"/>
                <a:ea typeface="Bodoni MT" panose="02070603080606020203" pitchFamily="18" charset="0"/>
                <a:cs typeface="Bodoni MT" panose="02070603080606020203" pitchFamily="18" charset="0"/>
              </a:rPr>
              <a:t>turn(1-3)</a:t>
            </a:r>
            <a:endParaRPr lang="en-US" sz="1000" dirty="0">
              <a:solidFill>
                <a:schemeClr val="accent2">
                  <a:lumMod val="50000"/>
                </a:schemeClr>
              </a:solidFill>
              <a:latin typeface="Bodoni MT" panose="02070603080606020203" pitchFamily="18" charset="0"/>
              <a:ea typeface="Bodoni MT" panose="02070603080606020203" pitchFamily="18" charset="0"/>
              <a:cs typeface="Bodoni MT" panose="02070603080606020203" pitchFamily="18" charset="0"/>
            </a:endParaRPr>
          </a:p>
          <a:p>
            <a:pPr marL="342900" marR="0" lvl="0" indent="-342900">
              <a:spcBef>
                <a:spcPts val="595"/>
              </a:spcBef>
              <a:spcAft>
                <a:spcPts val="0"/>
              </a:spcAft>
              <a:buFont typeface="Wingdings" panose="05000000000000000000" pitchFamily="2" charset="2"/>
              <a:buChar char=""/>
              <a:tabLst>
                <a:tab pos="433705" algn="l"/>
                <a:tab pos="434340" algn="l"/>
              </a:tabLst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doni MT" panose="02070603080606020203" pitchFamily="18" charset="0"/>
                <a:ea typeface="Bodoni MT" panose="02070603080606020203" pitchFamily="18" charset="0"/>
                <a:cs typeface="Bodoni MT" panose="02070603080606020203" pitchFamily="18" charset="0"/>
              </a:rPr>
              <a:t>N2=secondary</a:t>
            </a:r>
            <a:r>
              <a:rPr lang="en-US" spc="-20" dirty="0">
                <a:solidFill>
                  <a:schemeClr val="accent2">
                    <a:lumMod val="50000"/>
                  </a:schemeClr>
                </a:solidFill>
                <a:latin typeface="Bodoni MT" panose="02070603080606020203" pitchFamily="18" charset="0"/>
                <a:ea typeface="Bodoni MT" panose="02070603080606020203" pitchFamily="18" charset="0"/>
                <a:cs typeface="Bodoni MT" panose="02070603080606020203" pitchFamily="18" charset="0"/>
              </a:rPr>
              <a:t>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doni MT" panose="02070603080606020203" pitchFamily="18" charset="0"/>
                <a:ea typeface="Bodoni MT" panose="02070603080606020203" pitchFamily="18" charset="0"/>
                <a:cs typeface="Bodoni MT" panose="02070603080606020203" pitchFamily="18" charset="0"/>
              </a:rPr>
              <a:t>turn(2-3)</a:t>
            </a:r>
            <a:endParaRPr lang="en-US" sz="1000" dirty="0">
              <a:solidFill>
                <a:schemeClr val="accent2">
                  <a:lumMod val="50000"/>
                </a:schemeClr>
              </a:solidFill>
              <a:latin typeface="Bodoni MT" panose="02070603080606020203" pitchFamily="18" charset="0"/>
              <a:ea typeface="Bodoni MT" panose="02070603080606020203" pitchFamily="18" charset="0"/>
              <a:cs typeface="Bodoni MT" panose="02070603080606020203" pitchFamily="18" charset="0"/>
            </a:endParaRPr>
          </a:p>
          <a:p>
            <a:pPr marL="342900" marR="0" lvl="0" indent="-342900">
              <a:spcBef>
                <a:spcPts val="590"/>
              </a:spcBef>
              <a:spcAft>
                <a:spcPts val="0"/>
              </a:spcAft>
              <a:buFont typeface="Wingdings" panose="05000000000000000000" pitchFamily="2" charset="2"/>
              <a:buChar char=""/>
              <a:tabLst>
                <a:tab pos="433705" algn="l"/>
                <a:tab pos="434340" algn="l"/>
              </a:tabLst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doni MT" panose="02070603080606020203" pitchFamily="18" charset="0"/>
                <a:ea typeface="Bodoni MT" panose="02070603080606020203" pitchFamily="18" charset="0"/>
                <a:cs typeface="Bodoni MT" panose="02070603080606020203" pitchFamily="18" charset="0"/>
              </a:rPr>
              <a:t>I1=primary</a:t>
            </a:r>
            <a:r>
              <a:rPr lang="en-US" spc="-15" dirty="0">
                <a:solidFill>
                  <a:schemeClr val="accent2">
                    <a:lumMod val="50000"/>
                  </a:schemeClr>
                </a:solidFill>
                <a:latin typeface="Bodoni MT" panose="02070603080606020203" pitchFamily="18" charset="0"/>
                <a:ea typeface="Bodoni MT" panose="02070603080606020203" pitchFamily="18" charset="0"/>
                <a:cs typeface="Bodoni MT" panose="02070603080606020203" pitchFamily="18" charset="0"/>
              </a:rPr>
              <a:t>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doni MT" panose="02070603080606020203" pitchFamily="18" charset="0"/>
                <a:ea typeface="Bodoni MT" panose="02070603080606020203" pitchFamily="18" charset="0"/>
                <a:cs typeface="Bodoni MT" panose="02070603080606020203" pitchFamily="18" charset="0"/>
              </a:rPr>
              <a:t>current</a:t>
            </a:r>
            <a:endParaRPr lang="en-US" sz="1000" dirty="0">
              <a:solidFill>
                <a:schemeClr val="accent2">
                  <a:lumMod val="50000"/>
                </a:schemeClr>
              </a:solidFill>
              <a:latin typeface="Bodoni MT" panose="02070603080606020203" pitchFamily="18" charset="0"/>
              <a:ea typeface="Bodoni MT" panose="02070603080606020203" pitchFamily="18" charset="0"/>
              <a:cs typeface="Bodoni MT" panose="02070603080606020203" pitchFamily="18" charset="0"/>
            </a:endParaRPr>
          </a:p>
          <a:p>
            <a:pPr marL="342900" marR="0" lvl="0" indent="-342900">
              <a:spcBef>
                <a:spcPts val="580"/>
              </a:spcBef>
              <a:spcAft>
                <a:spcPts val="0"/>
              </a:spcAft>
              <a:buFont typeface="Wingdings" panose="05000000000000000000" pitchFamily="2" charset="2"/>
              <a:buChar char=""/>
              <a:tabLst>
                <a:tab pos="433705" algn="l"/>
                <a:tab pos="434340" algn="l"/>
              </a:tabLst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doni MT" panose="02070603080606020203" pitchFamily="18" charset="0"/>
                <a:ea typeface="Bodoni MT" panose="02070603080606020203" pitchFamily="18" charset="0"/>
                <a:cs typeface="Bodoni MT" panose="02070603080606020203" pitchFamily="18" charset="0"/>
              </a:rPr>
              <a:t>I2=secondary</a:t>
            </a:r>
            <a:r>
              <a:rPr lang="en-US" spc="-10" dirty="0">
                <a:solidFill>
                  <a:schemeClr val="accent2">
                    <a:lumMod val="50000"/>
                  </a:schemeClr>
                </a:solidFill>
                <a:latin typeface="Bodoni MT" panose="02070603080606020203" pitchFamily="18" charset="0"/>
                <a:ea typeface="Bodoni MT" panose="02070603080606020203" pitchFamily="18" charset="0"/>
                <a:cs typeface="Bodoni MT" panose="02070603080606020203" pitchFamily="18" charset="0"/>
              </a:rPr>
              <a:t>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doni MT" panose="02070603080606020203" pitchFamily="18" charset="0"/>
                <a:ea typeface="Bodoni MT" panose="02070603080606020203" pitchFamily="18" charset="0"/>
                <a:cs typeface="Bodoni MT" panose="02070603080606020203" pitchFamily="18" charset="0"/>
              </a:rPr>
              <a:t>current</a:t>
            </a:r>
            <a:endParaRPr lang="en-US" sz="1000" dirty="0">
              <a:solidFill>
                <a:schemeClr val="accent2">
                  <a:lumMod val="50000"/>
                </a:schemeClr>
              </a:solidFill>
              <a:latin typeface="Bodoni MT" panose="02070603080606020203" pitchFamily="18" charset="0"/>
              <a:ea typeface="Bodoni MT" panose="02070603080606020203" pitchFamily="18" charset="0"/>
              <a:cs typeface="Bodoni MT" panose="02070603080606020203" pitchFamily="18" charset="0"/>
            </a:endParaRPr>
          </a:p>
          <a:p>
            <a:pPr marL="342900" marR="0" lvl="0" indent="-342900">
              <a:spcBef>
                <a:spcPts val="595"/>
              </a:spcBef>
              <a:spcAft>
                <a:spcPts val="0"/>
              </a:spcAft>
              <a:buFont typeface="Wingdings" panose="05000000000000000000" pitchFamily="2" charset="2"/>
              <a:buChar char=""/>
              <a:tabLst>
                <a:tab pos="433705" algn="l"/>
                <a:tab pos="434340" algn="l"/>
              </a:tabLst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doni MT" panose="02070603080606020203" pitchFamily="18" charset="0"/>
                <a:ea typeface="Bodoni MT" panose="02070603080606020203" pitchFamily="18" charset="0"/>
                <a:cs typeface="Bodoni MT" panose="02070603080606020203" pitchFamily="18" charset="0"/>
              </a:rPr>
              <a:t>V1=primary</a:t>
            </a:r>
            <a:r>
              <a:rPr lang="en-US" spc="-15" dirty="0">
                <a:solidFill>
                  <a:schemeClr val="accent2">
                    <a:lumMod val="50000"/>
                  </a:schemeClr>
                </a:solidFill>
                <a:latin typeface="Bodoni MT" panose="02070603080606020203" pitchFamily="18" charset="0"/>
                <a:ea typeface="Bodoni MT" panose="02070603080606020203" pitchFamily="18" charset="0"/>
                <a:cs typeface="Bodoni MT" panose="02070603080606020203" pitchFamily="18" charset="0"/>
              </a:rPr>
              <a:t>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doni MT" panose="02070603080606020203" pitchFamily="18" charset="0"/>
                <a:ea typeface="Bodoni MT" panose="02070603080606020203" pitchFamily="18" charset="0"/>
                <a:cs typeface="Bodoni MT" panose="02070603080606020203" pitchFamily="18" charset="0"/>
              </a:rPr>
              <a:t>voltage</a:t>
            </a:r>
            <a:endParaRPr lang="en-US" sz="1000" dirty="0">
              <a:solidFill>
                <a:schemeClr val="accent2">
                  <a:lumMod val="50000"/>
                </a:schemeClr>
              </a:solidFill>
              <a:latin typeface="Bodoni MT" panose="02070603080606020203" pitchFamily="18" charset="0"/>
              <a:ea typeface="Bodoni MT" panose="02070603080606020203" pitchFamily="18" charset="0"/>
              <a:cs typeface="Bodoni MT" panose="02070603080606020203" pitchFamily="18" charset="0"/>
            </a:endParaRP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doni MT" panose="02070603080606020203" pitchFamily="18" charset="0"/>
                <a:ea typeface="Bodoni MT" panose="02070603080606020203" pitchFamily="18" charset="0"/>
                <a:cs typeface="Bodoni MT" panose="02070603080606020203" pitchFamily="18" charset="0"/>
              </a:rPr>
              <a:t>       V2=secondary</a:t>
            </a:r>
            <a:r>
              <a:rPr lang="en-US" spc="-10" dirty="0">
                <a:solidFill>
                  <a:schemeClr val="accent2">
                    <a:lumMod val="50000"/>
                  </a:schemeClr>
                </a:solidFill>
                <a:latin typeface="Bodoni MT" panose="02070603080606020203" pitchFamily="18" charset="0"/>
                <a:ea typeface="Bodoni MT" panose="02070603080606020203" pitchFamily="18" charset="0"/>
                <a:cs typeface="Bodoni MT" panose="02070603080606020203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doni MT" panose="02070603080606020203" pitchFamily="18" charset="0"/>
                <a:ea typeface="Bodoni MT" panose="02070603080606020203" pitchFamily="18" charset="0"/>
                <a:cs typeface="Bodoni MT" panose="02070603080606020203" pitchFamily="18" charset="0"/>
              </a:rPr>
              <a:t>votage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6392334" y="0"/>
            <a:ext cx="5799665" cy="4817918"/>
            <a:chOff x="0" y="0"/>
            <a:chExt cx="12960" cy="5880"/>
          </a:xfrm>
        </p:grpSpPr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0" y="1458"/>
              <a:ext cx="3364" cy="1662"/>
            </a:xfrm>
            <a:custGeom>
              <a:avLst/>
              <a:gdLst>
                <a:gd name="T0" fmla="*/ 3364 w 3364"/>
                <a:gd name="T1" fmla="+- 0 1459 1458"/>
                <a:gd name="T2" fmla="*/ 1459 h 1662"/>
                <a:gd name="T3" fmla="*/ 1762 w 3364"/>
                <a:gd name="T4" fmla="+- 0 1458 1458"/>
                <a:gd name="T5" fmla="*/ 1458 h 1662"/>
                <a:gd name="T6" fmla="*/ 1602 w 3364"/>
                <a:gd name="T7" fmla="+- 0 1458 1458"/>
                <a:gd name="T8" fmla="*/ 1458 h 1662"/>
                <a:gd name="T9" fmla="*/ 0 w 3364"/>
                <a:gd name="T10" fmla="+- 0 1458 1458"/>
                <a:gd name="T11" fmla="*/ 1458 h 1662"/>
                <a:gd name="T12" fmla="*/ 0 w 3364"/>
                <a:gd name="T13" fmla="+- 0 3120 1458"/>
                <a:gd name="T14" fmla="*/ 3120 h 1662"/>
                <a:gd name="T15" fmla="*/ 1602 w 3364"/>
                <a:gd name="T16" fmla="+- 0 2989 1458"/>
                <a:gd name="T17" fmla="*/ 2989 h 1662"/>
                <a:gd name="T18" fmla="*/ 3364 w 3364"/>
                <a:gd name="T19" fmla="+- 0 2846 1458"/>
                <a:gd name="T20" fmla="*/ 2846 h 1662"/>
                <a:gd name="T21" fmla="*/ 3364 w 3364"/>
                <a:gd name="T22" fmla="+- 0 1459 1458"/>
                <a:gd name="T23" fmla="*/ 1459 h 16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  <a:cxn ang="0">
                  <a:pos x="T15" y="T17"/>
                </a:cxn>
                <a:cxn ang="0">
                  <a:pos x="T18" y="T20"/>
                </a:cxn>
                <a:cxn ang="0">
                  <a:pos x="T21" y="T23"/>
                </a:cxn>
              </a:cxnLst>
              <a:rect l="0" t="0" r="r" b="b"/>
              <a:pathLst>
                <a:path w="3364" h="1662">
                  <a:moveTo>
                    <a:pt x="3364" y="1"/>
                  </a:moveTo>
                  <a:lnTo>
                    <a:pt x="1762" y="0"/>
                  </a:lnTo>
                  <a:lnTo>
                    <a:pt x="1602" y="0"/>
                  </a:lnTo>
                  <a:lnTo>
                    <a:pt x="0" y="0"/>
                  </a:lnTo>
                  <a:lnTo>
                    <a:pt x="0" y="1662"/>
                  </a:lnTo>
                  <a:lnTo>
                    <a:pt x="1602" y="1531"/>
                  </a:lnTo>
                  <a:lnTo>
                    <a:pt x="3364" y="1388"/>
                  </a:lnTo>
                  <a:lnTo>
                    <a:pt x="3364" y="1"/>
                  </a:lnTo>
                </a:path>
              </a:pathLst>
            </a:custGeom>
            <a:solidFill>
              <a:srgbClr val="71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3204" y="1458"/>
              <a:ext cx="1764" cy="1400"/>
            </a:xfrm>
            <a:custGeom>
              <a:avLst/>
              <a:gdLst>
                <a:gd name="T0" fmla="+- 0 3204 3204"/>
                <a:gd name="T1" fmla="*/ T0 w 1764"/>
                <a:gd name="T2" fmla="+- 0 1459 1459"/>
                <a:gd name="T3" fmla="*/ 1459 h 1400"/>
                <a:gd name="T4" fmla="+- 0 3204 3204"/>
                <a:gd name="T5" fmla="*/ T4 w 1764"/>
                <a:gd name="T6" fmla="+- 0 2859 1459"/>
                <a:gd name="T7" fmla="*/ 2859 h 1400"/>
                <a:gd name="T8" fmla="+- 0 4968 3204"/>
                <a:gd name="T9" fmla="*/ T8 w 1764"/>
                <a:gd name="T10" fmla="+- 0 2715 1459"/>
                <a:gd name="T11" fmla="*/ 2715 h 1400"/>
                <a:gd name="T12" fmla="+- 0 4968 3204"/>
                <a:gd name="T13" fmla="*/ T12 w 1764"/>
                <a:gd name="T14" fmla="+- 0 1459 1459"/>
                <a:gd name="T15" fmla="*/ 1459 h 1400"/>
                <a:gd name="T16" fmla="+- 0 3204 3204"/>
                <a:gd name="T17" fmla="*/ T16 w 1764"/>
                <a:gd name="T18" fmla="+- 0 1459 1459"/>
                <a:gd name="T19" fmla="*/ 1459 h 14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64" h="1400">
                  <a:moveTo>
                    <a:pt x="0" y="0"/>
                  </a:moveTo>
                  <a:lnTo>
                    <a:pt x="0" y="1400"/>
                  </a:lnTo>
                  <a:lnTo>
                    <a:pt x="1764" y="1256"/>
                  </a:lnTo>
                  <a:lnTo>
                    <a:pt x="176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4808" y="1458"/>
              <a:ext cx="1762" cy="1269"/>
            </a:xfrm>
            <a:custGeom>
              <a:avLst/>
              <a:gdLst>
                <a:gd name="T0" fmla="+- 0 4808 4808"/>
                <a:gd name="T1" fmla="*/ T0 w 1762"/>
                <a:gd name="T2" fmla="+- 0 1459 1459"/>
                <a:gd name="T3" fmla="*/ 1459 h 1269"/>
                <a:gd name="T4" fmla="+- 0 4808 4808"/>
                <a:gd name="T5" fmla="*/ T4 w 1762"/>
                <a:gd name="T6" fmla="+- 0 2728 1459"/>
                <a:gd name="T7" fmla="*/ 2728 h 1269"/>
                <a:gd name="T8" fmla="+- 0 6570 4808"/>
                <a:gd name="T9" fmla="*/ T8 w 1762"/>
                <a:gd name="T10" fmla="+- 0 2584 1459"/>
                <a:gd name="T11" fmla="*/ 2584 h 1269"/>
                <a:gd name="T12" fmla="+- 0 6570 4808"/>
                <a:gd name="T13" fmla="*/ T12 w 1762"/>
                <a:gd name="T14" fmla="+- 0 1459 1459"/>
                <a:gd name="T15" fmla="*/ 1459 h 1269"/>
                <a:gd name="T16" fmla="+- 0 4808 4808"/>
                <a:gd name="T17" fmla="*/ T16 w 1762"/>
                <a:gd name="T18" fmla="+- 0 1459 1459"/>
                <a:gd name="T19" fmla="*/ 1459 h 126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62" h="1269">
                  <a:moveTo>
                    <a:pt x="0" y="0"/>
                  </a:moveTo>
                  <a:lnTo>
                    <a:pt x="0" y="1269"/>
                  </a:lnTo>
                  <a:lnTo>
                    <a:pt x="1762" y="1125"/>
                  </a:lnTo>
                  <a:lnTo>
                    <a:pt x="176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6410" y="1459"/>
              <a:ext cx="1764" cy="1138"/>
            </a:xfrm>
            <a:custGeom>
              <a:avLst/>
              <a:gdLst>
                <a:gd name="T0" fmla="+- 0 6410 6410"/>
                <a:gd name="T1" fmla="*/ T0 w 1764"/>
                <a:gd name="T2" fmla="+- 0 1459 1459"/>
                <a:gd name="T3" fmla="*/ 1459 h 1138"/>
                <a:gd name="T4" fmla="+- 0 6410 6410"/>
                <a:gd name="T5" fmla="*/ T4 w 1764"/>
                <a:gd name="T6" fmla="+- 0 2597 1459"/>
                <a:gd name="T7" fmla="*/ 2597 h 1138"/>
                <a:gd name="T8" fmla="+- 0 8174 6410"/>
                <a:gd name="T9" fmla="*/ T8 w 1764"/>
                <a:gd name="T10" fmla="+- 0 2453 1459"/>
                <a:gd name="T11" fmla="*/ 2453 h 1138"/>
                <a:gd name="T12" fmla="+- 0 8174 6410"/>
                <a:gd name="T13" fmla="*/ T12 w 1764"/>
                <a:gd name="T14" fmla="+- 0 1459 1459"/>
                <a:gd name="T15" fmla="*/ 1459 h 1138"/>
                <a:gd name="T16" fmla="+- 0 6410 6410"/>
                <a:gd name="T17" fmla="*/ T16 w 1764"/>
                <a:gd name="T18" fmla="+- 0 1459 1459"/>
                <a:gd name="T19" fmla="*/ 1459 h 113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64" h="1138">
                  <a:moveTo>
                    <a:pt x="0" y="0"/>
                  </a:moveTo>
                  <a:lnTo>
                    <a:pt x="0" y="1138"/>
                  </a:lnTo>
                  <a:lnTo>
                    <a:pt x="1764" y="994"/>
                  </a:lnTo>
                  <a:lnTo>
                    <a:pt x="176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8014" y="1459"/>
              <a:ext cx="1762" cy="1007"/>
            </a:xfrm>
            <a:custGeom>
              <a:avLst/>
              <a:gdLst>
                <a:gd name="T0" fmla="+- 0 8014 8014"/>
                <a:gd name="T1" fmla="*/ T0 w 1762"/>
                <a:gd name="T2" fmla="+- 0 1459 1459"/>
                <a:gd name="T3" fmla="*/ 1459 h 1007"/>
                <a:gd name="T4" fmla="+- 0 8014 8014"/>
                <a:gd name="T5" fmla="*/ T4 w 1762"/>
                <a:gd name="T6" fmla="+- 0 2466 1459"/>
                <a:gd name="T7" fmla="*/ 2466 h 1007"/>
                <a:gd name="T8" fmla="+- 0 9776 8014"/>
                <a:gd name="T9" fmla="*/ T8 w 1762"/>
                <a:gd name="T10" fmla="+- 0 2322 1459"/>
                <a:gd name="T11" fmla="*/ 2322 h 1007"/>
                <a:gd name="T12" fmla="+- 0 9776 8014"/>
                <a:gd name="T13" fmla="*/ T12 w 1762"/>
                <a:gd name="T14" fmla="+- 0 1460 1459"/>
                <a:gd name="T15" fmla="*/ 1460 h 1007"/>
                <a:gd name="T16" fmla="+- 0 8014 8014"/>
                <a:gd name="T17" fmla="*/ T16 w 1762"/>
                <a:gd name="T18" fmla="+- 0 1459 1459"/>
                <a:gd name="T19" fmla="*/ 1459 h 100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62" h="1007">
                  <a:moveTo>
                    <a:pt x="0" y="0"/>
                  </a:moveTo>
                  <a:lnTo>
                    <a:pt x="0" y="1007"/>
                  </a:lnTo>
                  <a:lnTo>
                    <a:pt x="1762" y="863"/>
                  </a:lnTo>
                  <a:lnTo>
                    <a:pt x="1762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D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9616" y="1459"/>
              <a:ext cx="1600" cy="876"/>
            </a:xfrm>
            <a:custGeom>
              <a:avLst/>
              <a:gdLst>
                <a:gd name="T0" fmla="+- 0 9616 9616"/>
                <a:gd name="T1" fmla="*/ T0 w 1600"/>
                <a:gd name="T2" fmla="+- 0 1460 1460"/>
                <a:gd name="T3" fmla="*/ 1460 h 876"/>
                <a:gd name="T4" fmla="+- 0 9616 9616"/>
                <a:gd name="T5" fmla="*/ T4 w 1600"/>
                <a:gd name="T6" fmla="+- 0 2335 1460"/>
                <a:gd name="T7" fmla="*/ 2335 h 876"/>
                <a:gd name="T8" fmla="+- 0 11202 9616"/>
                <a:gd name="T9" fmla="*/ T8 w 1600"/>
                <a:gd name="T10" fmla="+- 0 2206 1460"/>
                <a:gd name="T11" fmla="*/ 2206 h 876"/>
                <a:gd name="T12" fmla="+- 0 11202 9616"/>
                <a:gd name="T13" fmla="*/ T12 w 1600"/>
                <a:gd name="T14" fmla="+- 0 1840 1460"/>
                <a:gd name="T15" fmla="*/ 1840 h 876"/>
                <a:gd name="T16" fmla="+- 0 11216 9616"/>
                <a:gd name="T17" fmla="*/ T16 w 1600"/>
                <a:gd name="T18" fmla="+- 0 1460 1460"/>
                <a:gd name="T19" fmla="*/ 1460 h 876"/>
                <a:gd name="T20" fmla="+- 0 9616 9616"/>
                <a:gd name="T21" fmla="*/ T20 w 1600"/>
                <a:gd name="T22" fmla="+- 0 1460 1460"/>
                <a:gd name="T23" fmla="*/ 1460 h 87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</a:cxnLst>
              <a:rect l="0" t="0" r="r" b="b"/>
              <a:pathLst>
                <a:path w="1600" h="876">
                  <a:moveTo>
                    <a:pt x="0" y="0"/>
                  </a:moveTo>
                  <a:lnTo>
                    <a:pt x="0" y="875"/>
                  </a:lnTo>
                  <a:lnTo>
                    <a:pt x="1586" y="746"/>
                  </a:lnTo>
                  <a:lnTo>
                    <a:pt x="1586" y="380"/>
                  </a:lnTo>
                  <a:lnTo>
                    <a:pt x="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0" y="0"/>
              <a:ext cx="920" cy="2998"/>
            </a:xfrm>
            <a:custGeom>
              <a:avLst/>
              <a:gdLst>
                <a:gd name="T0" fmla="*/ 920 w 920"/>
                <a:gd name="T1" fmla="*/ 0 h 2998"/>
                <a:gd name="T2" fmla="*/ 480 w 920"/>
                <a:gd name="T3" fmla="*/ 0 h 2998"/>
                <a:gd name="T4" fmla="*/ 438 w 920"/>
                <a:gd name="T5" fmla="*/ 0 h 2998"/>
                <a:gd name="T6" fmla="*/ 0 w 920"/>
                <a:gd name="T7" fmla="*/ 0 h 2998"/>
                <a:gd name="T8" fmla="*/ 0 w 920"/>
                <a:gd name="T9" fmla="*/ 2998 h 2998"/>
                <a:gd name="T10" fmla="*/ 438 w 920"/>
                <a:gd name="T11" fmla="*/ 2972 h 2998"/>
                <a:gd name="T12" fmla="*/ 480 w 920"/>
                <a:gd name="T13" fmla="*/ 2970 h 2998"/>
                <a:gd name="T14" fmla="*/ 920 w 920"/>
                <a:gd name="T15" fmla="*/ 2944 h 2998"/>
                <a:gd name="T16" fmla="*/ 920 w 920"/>
                <a:gd name="T17" fmla="*/ 0 h 2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20" h="2998">
                  <a:moveTo>
                    <a:pt x="920" y="0"/>
                  </a:moveTo>
                  <a:lnTo>
                    <a:pt x="480" y="0"/>
                  </a:lnTo>
                  <a:lnTo>
                    <a:pt x="438" y="0"/>
                  </a:lnTo>
                  <a:lnTo>
                    <a:pt x="0" y="0"/>
                  </a:lnTo>
                  <a:lnTo>
                    <a:pt x="0" y="2998"/>
                  </a:lnTo>
                  <a:lnTo>
                    <a:pt x="438" y="2972"/>
                  </a:lnTo>
                  <a:lnTo>
                    <a:pt x="480" y="2970"/>
                  </a:lnTo>
                  <a:lnTo>
                    <a:pt x="920" y="2944"/>
                  </a:lnTo>
                  <a:lnTo>
                    <a:pt x="920" y="0"/>
                  </a:lnTo>
                </a:path>
              </a:pathLst>
            </a:custGeom>
            <a:solidFill>
              <a:srgbClr val="71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876" y="0"/>
              <a:ext cx="482" cy="2947"/>
            </a:xfrm>
            <a:custGeom>
              <a:avLst/>
              <a:gdLst>
                <a:gd name="T0" fmla="+- 0 1358 876"/>
                <a:gd name="T1" fmla="*/ T0 w 482"/>
                <a:gd name="T2" fmla="*/ 0 h 2947"/>
                <a:gd name="T3" fmla="+- 0 876 876"/>
                <a:gd name="T4" fmla="*/ T3 w 482"/>
                <a:gd name="T5" fmla="*/ 0 h 2947"/>
                <a:gd name="T6" fmla="+- 0 876 876"/>
                <a:gd name="T7" fmla="*/ T6 w 482"/>
                <a:gd name="T8" fmla="*/ 2947 h 2947"/>
                <a:gd name="T9" fmla="+- 0 1358 876"/>
                <a:gd name="T10" fmla="*/ T9 w 482"/>
                <a:gd name="T11" fmla="*/ 2918 h 2947"/>
                <a:gd name="T12" fmla="+- 0 1358 876"/>
                <a:gd name="T13" fmla="*/ T12 w 482"/>
                <a:gd name="T14" fmla="*/ 0 h 2947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</a:cxnLst>
              <a:rect l="0" t="0" r="r" b="b"/>
              <a:pathLst>
                <a:path w="482" h="2947">
                  <a:moveTo>
                    <a:pt x="482" y="0"/>
                  </a:moveTo>
                  <a:lnTo>
                    <a:pt x="0" y="0"/>
                  </a:lnTo>
                  <a:lnTo>
                    <a:pt x="0" y="2947"/>
                  </a:lnTo>
                  <a:lnTo>
                    <a:pt x="482" y="2918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72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1314" y="0"/>
              <a:ext cx="484" cy="2921"/>
            </a:xfrm>
            <a:custGeom>
              <a:avLst/>
              <a:gdLst>
                <a:gd name="T0" fmla="+- 0 1798 1314"/>
                <a:gd name="T1" fmla="*/ T0 w 484"/>
                <a:gd name="T2" fmla="*/ 0 h 2921"/>
                <a:gd name="T3" fmla="+- 0 1314 1314"/>
                <a:gd name="T4" fmla="*/ T3 w 484"/>
                <a:gd name="T5" fmla="*/ 0 h 2921"/>
                <a:gd name="T6" fmla="+- 0 1314 1314"/>
                <a:gd name="T7" fmla="*/ T6 w 484"/>
                <a:gd name="T8" fmla="*/ 2921 h 2921"/>
                <a:gd name="T9" fmla="+- 0 1798 1314"/>
                <a:gd name="T10" fmla="*/ T9 w 484"/>
                <a:gd name="T11" fmla="*/ 2893 h 2921"/>
                <a:gd name="T12" fmla="+- 0 1798 1314"/>
                <a:gd name="T13" fmla="*/ T12 w 484"/>
                <a:gd name="T14" fmla="*/ 0 h 2921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</a:cxnLst>
              <a:rect l="0" t="0" r="r" b="b"/>
              <a:pathLst>
                <a:path w="484" h="2921">
                  <a:moveTo>
                    <a:pt x="484" y="0"/>
                  </a:moveTo>
                  <a:lnTo>
                    <a:pt x="0" y="0"/>
                  </a:lnTo>
                  <a:lnTo>
                    <a:pt x="0" y="2921"/>
                  </a:lnTo>
                  <a:lnTo>
                    <a:pt x="484" y="2893"/>
                  </a:lnTo>
                  <a:lnTo>
                    <a:pt x="484" y="0"/>
                  </a:lnTo>
                  <a:close/>
                </a:path>
              </a:pathLst>
            </a:custGeom>
            <a:solidFill>
              <a:srgbClr val="7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1754" y="0"/>
              <a:ext cx="482" cy="2896"/>
            </a:xfrm>
            <a:custGeom>
              <a:avLst/>
              <a:gdLst>
                <a:gd name="T0" fmla="+- 0 2236 1754"/>
                <a:gd name="T1" fmla="*/ T0 w 482"/>
                <a:gd name="T2" fmla="*/ 0 h 2896"/>
                <a:gd name="T3" fmla="+- 0 1754 1754"/>
                <a:gd name="T4" fmla="*/ T3 w 482"/>
                <a:gd name="T5" fmla="*/ 0 h 2896"/>
                <a:gd name="T6" fmla="+- 0 1754 1754"/>
                <a:gd name="T7" fmla="*/ T6 w 482"/>
                <a:gd name="T8" fmla="*/ 2895 h 2896"/>
                <a:gd name="T9" fmla="+- 0 2236 1754"/>
                <a:gd name="T10" fmla="*/ T9 w 482"/>
                <a:gd name="T11" fmla="*/ 2867 h 2896"/>
                <a:gd name="T12" fmla="+- 0 2236 1754"/>
                <a:gd name="T13" fmla="*/ T12 w 482"/>
                <a:gd name="T14" fmla="*/ 0 h 2896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</a:cxnLst>
              <a:rect l="0" t="0" r="r" b="b"/>
              <a:pathLst>
                <a:path w="482" h="2896">
                  <a:moveTo>
                    <a:pt x="482" y="0"/>
                  </a:moveTo>
                  <a:lnTo>
                    <a:pt x="0" y="0"/>
                  </a:lnTo>
                  <a:lnTo>
                    <a:pt x="0" y="2895"/>
                  </a:lnTo>
                  <a:lnTo>
                    <a:pt x="482" y="2867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7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2192" y="0"/>
              <a:ext cx="482" cy="2870"/>
            </a:xfrm>
            <a:custGeom>
              <a:avLst/>
              <a:gdLst>
                <a:gd name="T0" fmla="+- 0 2674 2192"/>
                <a:gd name="T1" fmla="*/ T0 w 482"/>
                <a:gd name="T2" fmla="*/ 0 h 2870"/>
                <a:gd name="T3" fmla="+- 0 2192 2192"/>
                <a:gd name="T4" fmla="*/ T3 w 482"/>
                <a:gd name="T5" fmla="*/ 0 h 2870"/>
                <a:gd name="T6" fmla="+- 0 2192 2192"/>
                <a:gd name="T7" fmla="*/ T6 w 482"/>
                <a:gd name="T8" fmla="*/ 2870 h 2870"/>
                <a:gd name="T9" fmla="+- 0 2674 2192"/>
                <a:gd name="T10" fmla="*/ T9 w 482"/>
                <a:gd name="T11" fmla="*/ 2841 h 2870"/>
                <a:gd name="T12" fmla="+- 0 2674 2192"/>
                <a:gd name="T13" fmla="*/ T12 w 482"/>
                <a:gd name="T14" fmla="*/ 0 h 287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</a:cxnLst>
              <a:rect l="0" t="0" r="r" b="b"/>
              <a:pathLst>
                <a:path w="482" h="2870">
                  <a:moveTo>
                    <a:pt x="482" y="0"/>
                  </a:moveTo>
                  <a:lnTo>
                    <a:pt x="0" y="0"/>
                  </a:lnTo>
                  <a:lnTo>
                    <a:pt x="0" y="2870"/>
                  </a:lnTo>
                  <a:lnTo>
                    <a:pt x="482" y="2841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7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2632" y="0"/>
              <a:ext cx="482" cy="2844"/>
            </a:xfrm>
            <a:custGeom>
              <a:avLst/>
              <a:gdLst>
                <a:gd name="T0" fmla="+- 0 3114 2632"/>
                <a:gd name="T1" fmla="*/ T0 w 482"/>
                <a:gd name="T2" fmla="*/ 0 h 2844"/>
                <a:gd name="T3" fmla="+- 0 2632 2632"/>
                <a:gd name="T4" fmla="*/ T3 w 482"/>
                <a:gd name="T5" fmla="*/ 0 h 2844"/>
                <a:gd name="T6" fmla="+- 0 2632 2632"/>
                <a:gd name="T7" fmla="*/ T6 w 482"/>
                <a:gd name="T8" fmla="*/ 2844 h 2844"/>
                <a:gd name="T9" fmla="+- 0 3114 2632"/>
                <a:gd name="T10" fmla="*/ T9 w 482"/>
                <a:gd name="T11" fmla="*/ 2816 h 2844"/>
                <a:gd name="T12" fmla="+- 0 3114 2632"/>
                <a:gd name="T13" fmla="*/ T12 w 482"/>
                <a:gd name="T14" fmla="*/ 0 h 2844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</a:cxnLst>
              <a:rect l="0" t="0" r="r" b="b"/>
              <a:pathLst>
                <a:path w="482" h="2844">
                  <a:moveTo>
                    <a:pt x="482" y="0"/>
                  </a:moveTo>
                  <a:lnTo>
                    <a:pt x="0" y="0"/>
                  </a:lnTo>
                  <a:lnTo>
                    <a:pt x="0" y="2844"/>
                  </a:lnTo>
                  <a:lnTo>
                    <a:pt x="482" y="2816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76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3070" y="0"/>
              <a:ext cx="482" cy="2819"/>
            </a:xfrm>
            <a:custGeom>
              <a:avLst/>
              <a:gdLst>
                <a:gd name="T0" fmla="+- 0 3552 3070"/>
                <a:gd name="T1" fmla="*/ T0 w 482"/>
                <a:gd name="T2" fmla="*/ 0 h 2819"/>
                <a:gd name="T3" fmla="+- 0 3070 3070"/>
                <a:gd name="T4" fmla="*/ T3 w 482"/>
                <a:gd name="T5" fmla="*/ 0 h 2819"/>
                <a:gd name="T6" fmla="+- 0 3070 3070"/>
                <a:gd name="T7" fmla="*/ T6 w 482"/>
                <a:gd name="T8" fmla="*/ 2818 h 2819"/>
                <a:gd name="T9" fmla="+- 0 3552 3070"/>
                <a:gd name="T10" fmla="*/ T9 w 482"/>
                <a:gd name="T11" fmla="*/ 2790 h 2819"/>
                <a:gd name="T12" fmla="+- 0 3552 3070"/>
                <a:gd name="T13" fmla="*/ T12 w 482"/>
                <a:gd name="T14" fmla="*/ 0 h 2819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</a:cxnLst>
              <a:rect l="0" t="0" r="r" b="b"/>
              <a:pathLst>
                <a:path w="482" h="2819">
                  <a:moveTo>
                    <a:pt x="482" y="0"/>
                  </a:moveTo>
                  <a:lnTo>
                    <a:pt x="0" y="0"/>
                  </a:lnTo>
                  <a:lnTo>
                    <a:pt x="0" y="2818"/>
                  </a:lnTo>
                  <a:lnTo>
                    <a:pt x="482" y="2790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77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3508" y="0"/>
              <a:ext cx="484" cy="2793"/>
            </a:xfrm>
            <a:custGeom>
              <a:avLst/>
              <a:gdLst>
                <a:gd name="T0" fmla="+- 0 3992 3508"/>
                <a:gd name="T1" fmla="*/ T0 w 484"/>
                <a:gd name="T2" fmla="*/ 0 h 2793"/>
                <a:gd name="T3" fmla="+- 0 3508 3508"/>
                <a:gd name="T4" fmla="*/ T3 w 484"/>
                <a:gd name="T5" fmla="*/ 0 h 2793"/>
                <a:gd name="T6" fmla="+- 0 3508 3508"/>
                <a:gd name="T7" fmla="*/ T6 w 484"/>
                <a:gd name="T8" fmla="*/ 2792 h 2793"/>
                <a:gd name="T9" fmla="+- 0 3992 3508"/>
                <a:gd name="T10" fmla="*/ T9 w 484"/>
                <a:gd name="T11" fmla="*/ 2764 h 2793"/>
                <a:gd name="T12" fmla="+- 0 3992 3508"/>
                <a:gd name="T13" fmla="*/ T12 w 484"/>
                <a:gd name="T14" fmla="*/ 0 h 2793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</a:cxnLst>
              <a:rect l="0" t="0" r="r" b="b"/>
              <a:pathLst>
                <a:path w="484" h="2793">
                  <a:moveTo>
                    <a:pt x="484" y="0"/>
                  </a:moveTo>
                  <a:lnTo>
                    <a:pt x="0" y="0"/>
                  </a:lnTo>
                  <a:lnTo>
                    <a:pt x="0" y="2792"/>
                  </a:lnTo>
                  <a:lnTo>
                    <a:pt x="484" y="2764"/>
                  </a:lnTo>
                  <a:lnTo>
                    <a:pt x="484" y="0"/>
                  </a:lnTo>
                  <a:close/>
                </a:path>
              </a:pathLst>
            </a:custGeom>
            <a:solidFill>
              <a:srgbClr val="78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3948" y="0"/>
              <a:ext cx="482" cy="2767"/>
            </a:xfrm>
            <a:custGeom>
              <a:avLst/>
              <a:gdLst>
                <a:gd name="T0" fmla="+- 0 4430 3948"/>
                <a:gd name="T1" fmla="*/ T0 w 482"/>
                <a:gd name="T2" fmla="*/ 0 h 2767"/>
                <a:gd name="T3" fmla="+- 0 3948 3948"/>
                <a:gd name="T4" fmla="*/ T3 w 482"/>
                <a:gd name="T5" fmla="*/ 0 h 2767"/>
                <a:gd name="T6" fmla="+- 0 3948 3948"/>
                <a:gd name="T7" fmla="*/ T6 w 482"/>
                <a:gd name="T8" fmla="*/ 2767 h 2767"/>
                <a:gd name="T9" fmla="+- 0 4430 3948"/>
                <a:gd name="T10" fmla="*/ T9 w 482"/>
                <a:gd name="T11" fmla="*/ 2738 h 2767"/>
                <a:gd name="T12" fmla="+- 0 4430 3948"/>
                <a:gd name="T13" fmla="*/ T12 w 482"/>
                <a:gd name="T14" fmla="*/ 0 h 2767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</a:cxnLst>
              <a:rect l="0" t="0" r="r" b="b"/>
              <a:pathLst>
                <a:path w="482" h="2767">
                  <a:moveTo>
                    <a:pt x="482" y="0"/>
                  </a:moveTo>
                  <a:lnTo>
                    <a:pt x="0" y="0"/>
                  </a:lnTo>
                  <a:lnTo>
                    <a:pt x="0" y="2767"/>
                  </a:lnTo>
                  <a:lnTo>
                    <a:pt x="482" y="2738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7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4386" y="0"/>
              <a:ext cx="482" cy="2741"/>
            </a:xfrm>
            <a:custGeom>
              <a:avLst/>
              <a:gdLst>
                <a:gd name="T0" fmla="+- 0 4868 4386"/>
                <a:gd name="T1" fmla="*/ T0 w 482"/>
                <a:gd name="T2" fmla="*/ 0 h 2741"/>
                <a:gd name="T3" fmla="+- 0 4386 4386"/>
                <a:gd name="T4" fmla="*/ T3 w 482"/>
                <a:gd name="T5" fmla="*/ 0 h 2741"/>
                <a:gd name="T6" fmla="+- 0 4386 4386"/>
                <a:gd name="T7" fmla="*/ T6 w 482"/>
                <a:gd name="T8" fmla="*/ 2741 h 2741"/>
                <a:gd name="T9" fmla="+- 0 4868 4386"/>
                <a:gd name="T10" fmla="*/ T9 w 482"/>
                <a:gd name="T11" fmla="*/ 2713 h 2741"/>
                <a:gd name="T12" fmla="+- 0 4868 4386"/>
                <a:gd name="T13" fmla="*/ T12 w 482"/>
                <a:gd name="T14" fmla="*/ 0 h 2741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</a:cxnLst>
              <a:rect l="0" t="0" r="r" b="b"/>
              <a:pathLst>
                <a:path w="482" h="2741">
                  <a:moveTo>
                    <a:pt x="482" y="0"/>
                  </a:moveTo>
                  <a:lnTo>
                    <a:pt x="0" y="0"/>
                  </a:lnTo>
                  <a:lnTo>
                    <a:pt x="0" y="2741"/>
                  </a:lnTo>
                  <a:lnTo>
                    <a:pt x="482" y="2713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7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4824" y="0"/>
              <a:ext cx="484" cy="2716"/>
            </a:xfrm>
            <a:custGeom>
              <a:avLst/>
              <a:gdLst>
                <a:gd name="T0" fmla="+- 0 5308 4824"/>
                <a:gd name="T1" fmla="*/ T0 w 484"/>
                <a:gd name="T2" fmla="*/ 0 h 2716"/>
                <a:gd name="T3" fmla="+- 0 4824 4824"/>
                <a:gd name="T4" fmla="*/ T3 w 484"/>
                <a:gd name="T5" fmla="*/ 0 h 2716"/>
                <a:gd name="T6" fmla="+- 0 4824 4824"/>
                <a:gd name="T7" fmla="*/ T6 w 484"/>
                <a:gd name="T8" fmla="*/ 2715 h 2716"/>
                <a:gd name="T9" fmla="+- 0 5308 4824"/>
                <a:gd name="T10" fmla="*/ T9 w 484"/>
                <a:gd name="T11" fmla="*/ 2687 h 2716"/>
                <a:gd name="T12" fmla="+- 0 5308 4824"/>
                <a:gd name="T13" fmla="*/ T12 w 484"/>
                <a:gd name="T14" fmla="*/ 0 h 2716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</a:cxnLst>
              <a:rect l="0" t="0" r="r" b="b"/>
              <a:pathLst>
                <a:path w="484" h="2716">
                  <a:moveTo>
                    <a:pt x="484" y="0"/>
                  </a:moveTo>
                  <a:lnTo>
                    <a:pt x="0" y="0"/>
                  </a:lnTo>
                  <a:lnTo>
                    <a:pt x="0" y="2715"/>
                  </a:lnTo>
                  <a:lnTo>
                    <a:pt x="484" y="2687"/>
                  </a:lnTo>
                  <a:lnTo>
                    <a:pt x="484" y="0"/>
                  </a:lnTo>
                  <a:close/>
                </a:path>
              </a:pathLst>
            </a:custGeom>
            <a:solidFill>
              <a:srgbClr val="7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5264" y="0"/>
              <a:ext cx="482" cy="2690"/>
            </a:xfrm>
            <a:custGeom>
              <a:avLst/>
              <a:gdLst>
                <a:gd name="T0" fmla="+- 0 5746 5264"/>
                <a:gd name="T1" fmla="*/ T0 w 482"/>
                <a:gd name="T2" fmla="*/ 0 h 2690"/>
                <a:gd name="T3" fmla="+- 0 5264 5264"/>
                <a:gd name="T4" fmla="*/ T3 w 482"/>
                <a:gd name="T5" fmla="*/ 0 h 2690"/>
                <a:gd name="T6" fmla="+- 0 5264 5264"/>
                <a:gd name="T7" fmla="*/ T6 w 482"/>
                <a:gd name="T8" fmla="*/ 2690 h 2690"/>
                <a:gd name="T9" fmla="+- 0 5746 5264"/>
                <a:gd name="T10" fmla="*/ T9 w 482"/>
                <a:gd name="T11" fmla="*/ 2661 h 2690"/>
                <a:gd name="T12" fmla="+- 0 5746 5264"/>
                <a:gd name="T13" fmla="*/ T12 w 482"/>
                <a:gd name="T14" fmla="*/ 0 h 269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</a:cxnLst>
              <a:rect l="0" t="0" r="r" b="b"/>
              <a:pathLst>
                <a:path w="482" h="2690">
                  <a:moveTo>
                    <a:pt x="482" y="0"/>
                  </a:moveTo>
                  <a:lnTo>
                    <a:pt x="0" y="0"/>
                  </a:lnTo>
                  <a:lnTo>
                    <a:pt x="0" y="2690"/>
                  </a:lnTo>
                  <a:lnTo>
                    <a:pt x="482" y="2661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5702" y="0"/>
              <a:ext cx="482" cy="2664"/>
            </a:xfrm>
            <a:custGeom>
              <a:avLst/>
              <a:gdLst>
                <a:gd name="T0" fmla="+- 0 6184 5702"/>
                <a:gd name="T1" fmla="*/ T0 w 482"/>
                <a:gd name="T2" fmla="*/ 0 h 2664"/>
                <a:gd name="T3" fmla="+- 0 5702 5702"/>
                <a:gd name="T4" fmla="*/ T3 w 482"/>
                <a:gd name="T5" fmla="*/ 0 h 2664"/>
                <a:gd name="T6" fmla="+- 0 5702 5702"/>
                <a:gd name="T7" fmla="*/ T6 w 482"/>
                <a:gd name="T8" fmla="*/ 2664 h 2664"/>
                <a:gd name="T9" fmla="+- 0 6184 5702"/>
                <a:gd name="T10" fmla="*/ T9 w 482"/>
                <a:gd name="T11" fmla="*/ 2636 h 2664"/>
                <a:gd name="T12" fmla="+- 0 6184 5702"/>
                <a:gd name="T13" fmla="*/ T12 w 482"/>
                <a:gd name="T14" fmla="*/ 0 h 2664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</a:cxnLst>
              <a:rect l="0" t="0" r="r" b="b"/>
              <a:pathLst>
                <a:path w="482" h="2664">
                  <a:moveTo>
                    <a:pt x="482" y="0"/>
                  </a:moveTo>
                  <a:lnTo>
                    <a:pt x="0" y="0"/>
                  </a:lnTo>
                  <a:lnTo>
                    <a:pt x="0" y="2664"/>
                  </a:lnTo>
                  <a:lnTo>
                    <a:pt x="482" y="2636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7D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6140" y="0"/>
              <a:ext cx="484" cy="2639"/>
            </a:xfrm>
            <a:custGeom>
              <a:avLst/>
              <a:gdLst>
                <a:gd name="T0" fmla="+- 0 6624 6140"/>
                <a:gd name="T1" fmla="*/ T0 w 484"/>
                <a:gd name="T2" fmla="*/ 0 h 2639"/>
                <a:gd name="T3" fmla="+- 0 6140 6140"/>
                <a:gd name="T4" fmla="*/ T3 w 484"/>
                <a:gd name="T5" fmla="*/ 0 h 2639"/>
                <a:gd name="T6" fmla="+- 0 6140 6140"/>
                <a:gd name="T7" fmla="*/ T6 w 484"/>
                <a:gd name="T8" fmla="*/ 2638 h 2639"/>
                <a:gd name="T9" fmla="+- 0 6624 6140"/>
                <a:gd name="T10" fmla="*/ T9 w 484"/>
                <a:gd name="T11" fmla="*/ 2610 h 2639"/>
                <a:gd name="T12" fmla="+- 0 6624 6140"/>
                <a:gd name="T13" fmla="*/ T12 w 484"/>
                <a:gd name="T14" fmla="*/ 0 h 2639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</a:cxnLst>
              <a:rect l="0" t="0" r="r" b="b"/>
              <a:pathLst>
                <a:path w="484" h="2639">
                  <a:moveTo>
                    <a:pt x="484" y="0"/>
                  </a:moveTo>
                  <a:lnTo>
                    <a:pt x="0" y="0"/>
                  </a:lnTo>
                  <a:lnTo>
                    <a:pt x="0" y="2638"/>
                  </a:lnTo>
                  <a:lnTo>
                    <a:pt x="484" y="2610"/>
                  </a:lnTo>
                  <a:lnTo>
                    <a:pt x="484" y="0"/>
                  </a:lnTo>
                  <a:close/>
                </a:path>
              </a:pathLst>
            </a:custGeom>
            <a:solidFill>
              <a:srgbClr val="7E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6580" y="0"/>
              <a:ext cx="482" cy="2613"/>
            </a:xfrm>
            <a:custGeom>
              <a:avLst/>
              <a:gdLst>
                <a:gd name="T0" fmla="+- 0 7062 6580"/>
                <a:gd name="T1" fmla="*/ T0 w 482"/>
                <a:gd name="T2" fmla="*/ 0 h 2613"/>
                <a:gd name="T3" fmla="+- 0 6580 6580"/>
                <a:gd name="T4" fmla="*/ T3 w 482"/>
                <a:gd name="T5" fmla="*/ 0 h 2613"/>
                <a:gd name="T6" fmla="+- 0 6580 6580"/>
                <a:gd name="T7" fmla="*/ T6 w 482"/>
                <a:gd name="T8" fmla="*/ 2612 h 2613"/>
                <a:gd name="T9" fmla="+- 0 7062 6580"/>
                <a:gd name="T10" fmla="*/ T9 w 482"/>
                <a:gd name="T11" fmla="*/ 2584 h 2613"/>
                <a:gd name="T12" fmla="+- 0 7062 6580"/>
                <a:gd name="T13" fmla="*/ T12 w 482"/>
                <a:gd name="T14" fmla="*/ 0 h 2613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</a:cxnLst>
              <a:rect l="0" t="0" r="r" b="b"/>
              <a:pathLst>
                <a:path w="482" h="2613">
                  <a:moveTo>
                    <a:pt x="482" y="0"/>
                  </a:moveTo>
                  <a:lnTo>
                    <a:pt x="0" y="0"/>
                  </a:lnTo>
                  <a:lnTo>
                    <a:pt x="0" y="2612"/>
                  </a:lnTo>
                  <a:lnTo>
                    <a:pt x="482" y="2584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7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7018" y="0"/>
              <a:ext cx="484" cy="2587"/>
            </a:xfrm>
            <a:custGeom>
              <a:avLst/>
              <a:gdLst>
                <a:gd name="T0" fmla="+- 0 7502 7018"/>
                <a:gd name="T1" fmla="*/ T0 w 484"/>
                <a:gd name="T2" fmla="*/ 0 h 2587"/>
                <a:gd name="T3" fmla="+- 0 7018 7018"/>
                <a:gd name="T4" fmla="*/ T3 w 484"/>
                <a:gd name="T5" fmla="*/ 0 h 2587"/>
                <a:gd name="T6" fmla="+- 0 7018 7018"/>
                <a:gd name="T7" fmla="*/ T6 w 484"/>
                <a:gd name="T8" fmla="*/ 2587 h 2587"/>
                <a:gd name="T9" fmla="+- 0 7502 7018"/>
                <a:gd name="T10" fmla="*/ T9 w 484"/>
                <a:gd name="T11" fmla="*/ 2558 h 2587"/>
                <a:gd name="T12" fmla="+- 0 7502 7018"/>
                <a:gd name="T13" fmla="*/ T12 w 484"/>
                <a:gd name="T14" fmla="*/ 0 h 2587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</a:cxnLst>
              <a:rect l="0" t="0" r="r" b="b"/>
              <a:pathLst>
                <a:path w="484" h="2587">
                  <a:moveTo>
                    <a:pt x="484" y="0"/>
                  </a:moveTo>
                  <a:lnTo>
                    <a:pt x="0" y="0"/>
                  </a:lnTo>
                  <a:lnTo>
                    <a:pt x="0" y="2587"/>
                  </a:lnTo>
                  <a:lnTo>
                    <a:pt x="484" y="2558"/>
                  </a:lnTo>
                  <a:lnTo>
                    <a:pt x="484" y="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" name="Freeform 30"/>
            <p:cNvSpPr>
              <a:spLocks/>
            </p:cNvSpPr>
            <p:nvPr/>
          </p:nvSpPr>
          <p:spPr bwMode="auto">
            <a:xfrm>
              <a:off x="7458" y="0"/>
              <a:ext cx="482" cy="2561"/>
            </a:xfrm>
            <a:custGeom>
              <a:avLst/>
              <a:gdLst>
                <a:gd name="T0" fmla="+- 0 7940 7458"/>
                <a:gd name="T1" fmla="*/ T0 w 482"/>
                <a:gd name="T2" fmla="*/ 0 h 2561"/>
                <a:gd name="T3" fmla="+- 0 7458 7458"/>
                <a:gd name="T4" fmla="*/ T3 w 482"/>
                <a:gd name="T5" fmla="*/ 0 h 2561"/>
                <a:gd name="T6" fmla="+- 0 7458 7458"/>
                <a:gd name="T7" fmla="*/ T6 w 482"/>
                <a:gd name="T8" fmla="*/ 2561 h 2561"/>
                <a:gd name="T9" fmla="+- 0 7940 7458"/>
                <a:gd name="T10" fmla="*/ T9 w 482"/>
                <a:gd name="T11" fmla="*/ 2533 h 2561"/>
                <a:gd name="T12" fmla="+- 0 7940 7458"/>
                <a:gd name="T13" fmla="*/ T12 w 482"/>
                <a:gd name="T14" fmla="*/ 0 h 2561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</a:cxnLst>
              <a:rect l="0" t="0" r="r" b="b"/>
              <a:pathLst>
                <a:path w="482" h="2561">
                  <a:moveTo>
                    <a:pt x="482" y="0"/>
                  </a:moveTo>
                  <a:lnTo>
                    <a:pt x="0" y="0"/>
                  </a:lnTo>
                  <a:lnTo>
                    <a:pt x="0" y="2561"/>
                  </a:lnTo>
                  <a:lnTo>
                    <a:pt x="482" y="2533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81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0" name="Freeform 31"/>
            <p:cNvSpPr>
              <a:spLocks/>
            </p:cNvSpPr>
            <p:nvPr/>
          </p:nvSpPr>
          <p:spPr bwMode="auto">
            <a:xfrm>
              <a:off x="7896" y="0"/>
              <a:ext cx="482" cy="2536"/>
            </a:xfrm>
            <a:custGeom>
              <a:avLst/>
              <a:gdLst>
                <a:gd name="T0" fmla="+- 0 8378 7896"/>
                <a:gd name="T1" fmla="*/ T0 w 482"/>
                <a:gd name="T2" fmla="*/ 0 h 2536"/>
                <a:gd name="T3" fmla="+- 0 7896 7896"/>
                <a:gd name="T4" fmla="*/ T3 w 482"/>
                <a:gd name="T5" fmla="*/ 0 h 2536"/>
                <a:gd name="T6" fmla="+- 0 7896 7896"/>
                <a:gd name="T7" fmla="*/ T6 w 482"/>
                <a:gd name="T8" fmla="*/ 2535 h 2536"/>
                <a:gd name="T9" fmla="+- 0 8378 7896"/>
                <a:gd name="T10" fmla="*/ T9 w 482"/>
                <a:gd name="T11" fmla="*/ 2507 h 2536"/>
                <a:gd name="T12" fmla="+- 0 8378 7896"/>
                <a:gd name="T13" fmla="*/ T12 w 482"/>
                <a:gd name="T14" fmla="*/ 0 h 2536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</a:cxnLst>
              <a:rect l="0" t="0" r="r" b="b"/>
              <a:pathLst>
                <a:path w="482" h="2536">
                  <a:moveTo>
                    <a:pt x="482" y="0"/>
                  </a:moveTo>
                  <a:lnTo>
                    <a:pt x="0" y="0"/>
                  </a:lnTo>
                  <a:lnTo>
                    <a:pt x="0" y="2535"/>
                  </a:lnTo>
                  <a:lnTo>
                    <a:pt x="482" y="2507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82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1" name="Freeform 32"/>
            <p:cNvSpPr>
              <a:spLocks/>
            </p:cNvSpPr>
            <p:nvPr/>
          </p:nvSpPr>
          <p:spPr bwMode="auto">
            <a:xfrm>
              <a:off x="8334" y="0"/>
              <a:ext cx="484" cy="2510"/>
            </a:xfrm>
            <a:custGeom>
              <a:avLst/>
              <a:gdLst>
                <a:gd name="T0" fmla="+- 0 8818 8334"/>
                <a:gd name="T1" fmla="*/ T0 w 484"/>
                <a:gd name="T2" fmla="*/ 0 h 2510"/>
                <a:gd name="T3" fmla="+- 0 8334 8334"/>
                <a:gd name="T4" fmla="*/ T3 w 484"/>
                <a:gd name="T5" fmla="*/ 0 h 2510"/>
                <a:gd name="T6" fmla="+- 0 8334 8334"/>
                <a:gd name="T7" fmla="*/ T6 w 484"/>
                <a:gd name="T8" fmla="*/ 2510 h 2510"/>
                <a:gd name="T9" fmla="+- 0 8818 8334"/>
                <a:gd name="T10" fmla="*/ T9 w 484"/>
                <a:gd name="T11" fmla="*/ 2481 h 2510"/>
                <a:gd name="T12" fmla="+- 0 8818 8334"/>
                <a:gd name="T13" fmla="*/ T12 w 484"/>
                <a:gd name="T14" fmla="*/ 0 h 251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</a:cxnLst>
              <a:rect l="0" t="0" r="r" b="b"/>
              <a:pathLst>
                <a:path w="484" h="2510">
                  <a:moveTo>
                    <a:pt x="484" y="0"/>
                  </a:moveTo>
                  <a:lnTo>
                    <a:pt x="0" y="0"/>
                  </a:lnTo>
                  <a:lnTo>
                    <a:pt x="0" y="2510"/>
                  </a:lnTo>
                  <a:lnTo>
                    <a:pt x="484" y="2481"/>
                  </a:lnTo>
                  <a:lnTo>
                    <a:pt x="484" y="0"/>
                  </a:lnTo>
                  <a:close/>
                </a:path>
              </a:pathLst>
            </a:custGeom>
            <a:solidFill>
              <a:srgbClr val="8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3" name="Freeform 33"/>
            <p:cNvSpPr>
              <a:spLocks/>
            </p:cNvSpPr>
            <p:nvPr/>
          </p:nvSpPr>
          <p:spPr bwMode="auto">
            <a:xfrm>
              <a:off x="8774" y="0"/>
              <a:ext cx="482" cy="2484"/>
            </a:xfrm>
            <a:custGeom>
              <a:avLst/>
              <a:gdLst>
                <a:gd name="T0" fmla="+- 0 9256 8774"/>
                <a:gd name="T1" fmla="*/ T0 w 482"/>
                <a:gd name="T2" fmla="*/ 0 h 2484"/>
                <a:gd name="T3" fmla="+- 0 8774 8774"/>
                <a:gd name="T4" fmla="*/ T3 w 482"/>
                <a:gd name="T5" fmla="*/ 0 h 2484"/>
                <a:gd name="T6" fmla="+- 0 8774 8774"/>
                <a:gd name="T7" fmla="*/ T6 w 482"/>
                <a:gd name="T8" fmla="*/ 2484 h 2484"/>
                <a:gd name="T9" fmla="+- 0 9256 8774"/>
                <a:gd name="T10" fmla="*/ T9 w 482"/>
                <a:gd name="T11" fmla="*/ 2456 h 2484"/>
                <a:gd name="T12" fmla="+- 0 9256 8774"/>
                <a:gd name="T13" fmla="*/ T12 w 482"/>
                <a:gd name="T14" fmla="*/ 0 h 2484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</a:cxnLst>
              <a:rect l="0" t="0" r="r" b="b"/>
              <a:pathLst>
                <a:path w="482" h="2484">
                  <a:moveTo>
                    <a:pt x="482" y="0"/>
                  </a:moveTo>
                  <a:lnTo>
                    <a:pt x="0" y="0"/>
                  </a:lnTo>
                  <a:lnTo>
                    <a:pt x="0" y="2484"/>
                  </a:lnTo>
                  <a:lnTo>
                    <a:pt x="482" y="2456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8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4" name="Freeform 34"/>
            <p:cNvSpPr>
              <a:spLocks/>
            </p:cNvSpPr>
            <p:nvPr/>
          </p:nvSpPr>
          <p:spPr bwMode="auto">
            <a:xfrm>
              <a:off x="9212" y="0"/>
              <a:ext cx="484" cy="2459"/>
            </a:xfrm>
            <a:custGeom>
              <a:avLst/>
              <a:gdLst>
                <a:gd name="T0" fmla="+- 0 9696 9212"/>
                <a:gd name="T1" fmla="*/ T0 w 484"/>
                <a:gd name="T2" fmla="*/ 0 h 2459"/>
                <a:gd name="T3" fmla="+- 0 9212 9212"/>
                <a:gd name="T4" fmla="*/ T3 w 484"/>
                <a:gd name="T5" fmla="*/ 0 h 2459"/>
                <a:gd name="T6" fmla="+- 0 9212 9212"/>
                <a:gd name="T7" fmla="*/ T6 w 484"/>
                <a:gd name="T8" fmla="*/ 2458 h 2459"/>
                <a:gd name="T9" fmla="+- 0 9696 9212"/>
                <a:gd name="T10" fmla="*/ T9 w 484"/>
                <a:gd name="T11" fmla="*/ 2430 h 2459"/>
                <a:gd name="T12" fmla="+- 0 9696 9212"/>
                <a:gd name="T13" fmla="*/ T12 w 484"/>
                <a:gd name="T14" fmla="*/ 0 h 2459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</a:cxnLst>
              <a:rect l="0" t="0" r="r" b="b"/>
              <a:pathLst>
                <a:path w="484" h="2459">
                  <a:moveTo>
                    <a:pt x="484" y="0"/>
                  </a:moveTo>
                  <a:lnTo>
                    <a:pt x="0" y="0"/>
                  </a:lnTo>
                  <a:lnTo>
                    <a:pt x="0" y="2458"/>
                  </a:lnTo>
                  <a:lnTo>
                    <a:pt x="484" y="2430"/>
                  </a:lnTo>
                  <a:lnTo>
                    <a:pt x="484" y="0"/>
                  </a:lnTo>
                  <a:close/>
                </a:path>
              </a:pathLst>
            </a:custGeom>
            <a:solidFill>
              <a:srgbClr val="8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5" name="Freeform 35"/>
            <p:cNvSpPr>
              <a:spLocks/>
            </p:cNvSpPr>
            <p:nvPr/>
          </p:nvSpPr>
          <p:spPr bwMode="auto">
            <a:xfrm>
              <a:off x="9652" y="0"/>
              <a:ext cx="482" cy="2433"/>
            </a:xfrm>
            <a:custGeom>
              <a:avLst/>
              <a:gdLst>
                <a:gd name="T0" fmla="+- 0 10134 9652"/>
                <a:gd name="T1" fmla="*/ T0 w 482"/>
                <a:gd name="T2" fmla="*/ 0 h 2433"/>
                <a:gd name="T3" fmla="+- 0 9652 9652"/>
                <a:gd name="T4" fmla="*/ T3 w 482"/>
                <a:gd name="T5" fmla="*/ 0 h 2433"/>
                <a:gd name="T6" fmla="+- 0 9652 9652"/>
                <a:gd name="T7" fmla="*/ T6 w 482"/>
                <a:gd name="T8" fmla="*/ 2432 h 2433"/>
                <a:gd name="T9" fmla="+- 0 10134 9652"/>
                <a:gd name="T10" fmla="*/ T9 w 482"/>
                <a:gd name="T11" fmla="*/ 2404 h 2433"/>
                <a:gd name="T12" fmla="+- 0 10134 9652"/>
                <a:gd name="T13" fmla="*/ T12 w 482"/>
                <a:gd name="T14" fmla="*/ 0 h 2433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</a:cxnLst>
              <a:rect l="0" t="0" r="r" b="b"/>
              <a:pathLst>
                <a:path w="482" h="2433">
                  <a:moveTo>
                    <a:pt x="482" y="0"/>
                  </a:moveTo>
                  <a:lnTo>
                    <a:pt x="0" y="0"/>
                  </a:lnTo>
                  <a:lnTo>
                    <a:pt x="0" y="2432"/>
                  </a:lnTo>
                  <a:lnTo>
                    <a:pt x="482" y="2404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86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6" name="Freeform 36"/>
            <p:cNvSpPr>
              <a:spLocks/>
            </p:cNvSpPr>
            <p:nvPr/>
          </p:nvSpPr>
          <p:spPr bwMode="auto">
            <a:xfrm>
              <a:off x="10090" y="0"/>
              <a:ext cx="482" cy="2407"/>
            </a:xfrm>
            <a:custGeom>
              <a:avLst/>
              <a:gdLst>
                <a:gd name="T0" fmla="+- 0 10572 10090"/>
                <a:gd name="T1" fmla="*/ T0 w 482"/>
                <a:gd name="T2" fmla="*/ 0 h 2407"/>
                <a:gd name="T3" fmla="+- 0 10090 10090"/>
                <a:gd name="T4" fmla="*/ T3 w 482"/>
                <a:gd name="T5" fmla="*/ 0 h 2407"/>
                <a:gd name="T6" fmla="+- 0 10090 10090"/>
                <a:gd name="T7" fmla="*/ T6 w 482"/>
                <a:gd name="T8" fmla="*/ 2407 h 2407"/>
                <a:gd name="T9" fmla="+- 0 10572 10090"/>
                <a:gd name="T10" fmla="*/ T9 w 482"/>
                <a:gd name="T11" fmla="*/ 2379 h 2407"/>
                <a:gd name="T12" fmla="+- 0 10572 10090"/>
                <a:gd name="T13" fmla="*/ T12 w 482"/>
                <a:gd name="T14" fmla="*/ 0 h 2407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</a:cxnLst>
              <a:rect l="0" t="0" r="r" b="b"/>
              <a:pathLst>
                <a:path w="482" h="2407">
                  <a:moveTo>
                    <a:pt x="482" y="0"/>
                  </a:moveTo>
                  <a:lnTo>
                    <a:pt x="0" y="0"/>
                  </a:lnTo>
                  <a:lnTo>
                    <a:pt x="0" y="2407"/>
                  </a:lnTo>
                  <a:lnTo>
                    <a:pt x="482" y="2379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87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7" name="Freeform 37"/>
            <p:cNvSpPr>
              <a:spLocks/>
            </p:cNvSpPr>
            <p:nvPr/>
          </p:nvSpPr>
          <p:spPr bwMode="auto">
            <a:xfrm>
              <a:off x="10530" y="0"/>
              <a:ext cx="482" cy="2381"/>
            </a:xfrm>
            <a:custGeom>
              <a:avLst/>
              <a:gdLst>
                <a:gd name="T0" fmla="+- 0 11012 10530"/>
                <a:gd name="T1" fmla="*/ T0 w 482"/>
                <a:gd name="T2" fmla="*/ 0 h 2381"/>
                <a:gd name="T3" fmla="+- 0 10530 10530"/>
                <a:gd name="T4" fmla="*/ T3 w 482"/>
                <a:gd name="T5" fmla="*/ 0 h 2381"/>
                <a:gd name="T6" fmla="+- 0 10530 10530"/>
                <a:gd name="T7" fmla="*/ T6 w 482"/>
                <a:gd name="T8" fmla="*/ 2381 h 2381"/>
                <a:gd name="T9" fmla="+- 0 11012 10530"/>
                <a:gd name="T10" fmla="*/ T9 w 482"/>
                <a:gd name="T11" fmla="*/ 2353 h 2381"/>
                <a:gd name="T12" fmla="+- 0 11012 10530"/>
                <a:gd name="T13" fmla="*/ T12 w 482"/>
                <a:gd name="T14" fmla="*/ 0 h 2381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</a:cxnLst>
              <a:rect l="0" t="0" r="r" b="b"/>
              <a:pathLst>
                <a:path w="482" h="2381">
                  <a:moveTo>
                    <a:pt x="482" y="0"/>
                  </a:moveTo>
                  <a:lnTo>
                    <a:pt x="0" y="0"/>
                  </a:lnTo>
                  <a:lnTo>
                    <a:pt x="0" y="2381"/>
                  </a:lnTo>
                  <a:lnTo>
                    <a:pt x="482" y="2353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88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" name="Freeform 38"/>
            <p:cNvSpPr>
              <a:spLocks/>
            </p:cNvSpPr>
            <p:nvPr/>
          </p:nvSpPr>
          <p:spPr bwMode="auto">
            <a:xfrm>
              <a:off x="10968" y="0"/>
              <a:ext cx="436" cy="2356"/>
            </a:xfrm>
            <a:custGeom>
              <a:avLst/>
              <a:gdLst>
                <a:gd name="T0" fmla="+- 0 11404 10968"/>
                <a:gd name="T1" fmla="*/ T0 w 436"/>
                <a:gd name="T2" fmla="*/ 0 h 2356"/>
                <a:gd name="T3" fmla="+- 0 10968 10968"/>
                <a:gd name="T4" fmla="*/ T3 w 436"/>
                <a:gd name="T5" fmla="*/ 0 h 2356"/>
                <a:gd name="T6" fmla="+- 0 10968 10968"/>
                <a:gd name="T7" fmla="*/ T6 w 436"/>
                <a:gd name="T8" fmla="*/ 2355 h 2356"/>
                <a:gd name="T9" fmla="+- 0 11400 10968"/>
                <a:gd name="T10" fmla="*/ T9 w 436"/>
                <a:gd name="T11" fmla="*/ 2330 h 2356"/>
                <a:gd name="T12" fmla="+- 0 11404 10968"/>
                <a:gd name="T13" fmla="*/ T12 w 436"/>
                <a:gd name="T14" fmla="*/ 0 h 2356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</a:cxnLst>
              <a:rect l="0" t="0" r="r" b="b"/>
              <a:pathLst>
                <a:path w="436" h="2356">
                  <a:moveTo>
                    <a:pt x="436" y="0"/>
                  </a:moveTo>
                  <a:lnTo>
                    <a:pt x="0" y="0"/>
                  </a:lnTo>
                  <a:lnTo>
                    <a:pt x="0" y="2355"/>
                  </a:lnTo>
                  <a:lnTo>
                    <a:pt x="432" y="2330"/>
                  </a:lnTo>
                  <a:lnTo>
                    <a:pt x="436" y="0"/>
                  </a:lnTo>
                  <a:close/>
                </a:path>
              </a:pathLst>
            </a:custGeom>
            <a:solidFill>
              <a:srgbClr val="8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87" name="Picture 3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0" y="1680"/>
              <a:ext cx="5880" cy="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61495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7" y="1"/>
            <a:ext cx="8596668" cy="2396836"/>
          </a:xfrm>
        </p:spPr>
        <p:txBody>
          <a:bodyPr>
            <a:normAutofit fontScale="90000"/>
          </a:bodyPr>
          <a:lstStyle/>
          <a:p>
            <a:r>
              <a:rPr lang="en-US" i="1" dirty="0"/>
              <a:t>OUT PUT:-</a:t>
            </a:r>
            <a:br>
              <a:rPr lang="en-US" i="1" dirty="0"/>
            </a:br>
            <a:r>
              <a:rPr lang="en-US" sz="2700" dirty="0"/>
              <a:t>The primary and secondary windings of an</a:t>
            </a:r>
            <a:br>
              <a:rPr lang="en-US" sz="2700" dirty="0"/>
            </a:br>
            <a:r>
              <a:rPr lang="en-US" sz="2700" dirty="0"/>
              <a:t>autotransformer are Connected magnetically as well as electrically. So the power transferred primary to secondary inductively as well as conductively</a:t>
            </a:r>
            <a:br>
              <a:rPr lang="en-US" sz="2700" dirty="0"/>
            </a:br>
            <a:br>
              <a:rPr lang="en-US" sz="2700" dirty="0"/>
            </a:br>
            <a:endParaRPr lang="en-US" sz="2700" dirty="0"/>
          </a:p>
        </p:txBody>
      </p:sp>
      <p:pic>
        <p:nvPicPr>
          <p:cNvPr id="73" name="image12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299855"/>
            <a:ext cx="12192000" cy="455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06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Copper</a:t>
            </a:r>
            <a:r>
              <a:rPr lang="en-US" i="1" dirty="0"/>
              <a:t> </a:t>
            </a:r>
            <a:r>
              <a:rPr lang="en-US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saving</a:t>
            </a:r>
            <a:r>
              <a:rPr lang="en-US" i="1" dirty="0"/>
              <a:t> </a:t>
            </a:r>
            <a:r>
              <a:rPr lang="en-US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in</a:t>
            </a:r>
            <a:r>
              <a:rPr lang="en-US" i="1" dirty="0"/>
              <a:t> </a:t>
            </a:r>
            <a:r>
              <a:rPr lang="en-US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Auto</a:t>
            </a:r>
            <a:r>
              <a:rPr lang="en-US" i="1" dirty="0"/>
              <a:t> </a:t>
            </a:r>
            <a:r>
              <a:rPr lang="en-US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transformer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same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output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and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voltage transformation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ratio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an autotransformer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requires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less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copper than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2-winding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transformer</a:t>
            </a:r>
            <a:endParaRPr lang="en-US" sz="2400" dirty="0"/>
          </a:p>
        </p:txBody>
      </p:sp>
      <p:pic>
        <p:nvPicPr>
          <p:cNvPr id="4" name="image13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4509" y="3493426"/>
            <a:ext cx="9116291" cy="277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220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rmAutofit fontScale="90000"/>
          </a:bodyPr>
          <a:lstStyle/>
          <a:p>
            <a:r>
              <a:rPr lang="en-US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Types</a:t>
            </a:r>
            <a:r>
              <a:rPr lang="en-US" i="1" dirty="0"/>
              <a:t> </a:t>
            </a:r>
            <a:r>
              <a:rPr lang="en-US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of</a:t>
            </a:r>
            <a:r>
              <a:rPr lang="en-US" i="1" dirty="0"/>
              <a:t>	</a:t>
            </a:r>
            <a:r>
              <a:rPr lang="en-US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AUTO Transformer:-</a:t>
            </a:r>
            <a:br>
              <a:rPr lang="en-US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br>
              <a:rPr lang="en-US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Step</a:t>
            </a:r>
            <a:r>
              <a:rPr lang="en-US" i="1" dirty="0"/>
              <a:t> </a:t>
            </a:r>
            <a:r>
              <a:rPr lang="en-US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UP</a:t>
            </a:r>
            <a:r>
              <a:rPr lang="en-US" i="1" dirty="0"/>
              <a:t> </a:t>
            </a:r>
            <a:r>
              <a:rPr lang="en-US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Transformer</a:t>
            </a:r>
            <a:r>
              <a:rPr lang="en-US" i="1" dirty="0"/>
              <a:t> </a:t>
            </a:r>
            <a:r>
              <a:rPr lang="en-US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:-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transformer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in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which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Ns&gt;</a:t>
            </a:r>
            <a:r>
              <a:rPr lang="en-US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Np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is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called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step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up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transformer.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step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up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transformer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is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transformer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which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converts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low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alternated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voltage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high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alternated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voltage</a:t>
            </a:r>
            <a:endParaRPr lang="en-US" sz="2400" dirty="0"/>
          </a:p>
        </p:txBody>
      </p:sp>
      <p:pic>
        <p:nvPicPr>
          <p:cNvPr id="4" name="image16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5855" y="3522518"/>
            <a:ext cx="9462653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762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Step</a:t>
            </a:r>
            <a:r>
              <a:rPr lang="en-US" i="1" dirty="0"/>
              <a:t> </a:t>
            </a:r>
            <a:r>
              <a:rPr lang="en-US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DOWN Auto Transformer</a:t>
            </a:r>
            <a:r>
              <a:rPr lang="en-US" i="1" dirty="0"/>
              <a:t> :-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1176"/>
            <a:ext cx="8596668" cy="144159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transformer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in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which</a:t>
            </a:r>
            <a:r>
              <a:rPr lang="en-US" sz="2400" dirty="0"/>
              <a:t> </a:t>
            </a:r>
            <a:r>
              <a:rPr lang="en-US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Np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&gt;Ns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is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called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step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down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transformer.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step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down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transformer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is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transformer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which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converts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high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alternating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voltage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low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alternating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voltage.</a:t>
            </a:r>
            <a:endParaRPr lang="en-US" sz="2400" dirty="0"/>
          </a:p>
        </p:txBody>
      </p:sp>
      <p:grpSp>
        <p:nvGrpSpPr>
          <p:cNvPr id="4137" name="Group 72"/>
          <p:cNvGrpSpPr>
            <a:grpSpLocks/>
          </p:cNvGrpSpPr>
          <p:nvPr/>
        </p:nvGrpSpPr>
        <p:grpSpPr bwMode="auto">
          <a:xfrm>
            <a:off x="-1" y="3172692"/>
            <a:ext cx="9421091" cy="3422073"/>
            <a:chOff x="0" y="0"/>
            <a:chExt cx="13320" cy="6750"/>
          </a:xfrm>
        </p:grpSpPr>
        <p:sp>
          <p:nvSpPr>
            <p:cNvPr id="4138" name="Freeform 73"/>
            <p:cNvSpPr>
              <a:spLocks/>
            </p:cNvSpPr>
            <p:nvPr/>
          </p:nvSpPr>
          <p:spPr bwMode="auto">
            <a:xfrm>
              <a:off x="0" y="1458"/>
              <a:ext cx="3364" cy="1662"/>
            </a:xfrm>
            <a:custGeom>
              <a:avLst/>
              <a:gdLst>
                <a:gd name="T0" fmla="*/ 3364 w 3364"/>
                <a:gd name="T1" fmla="+- 0 1459 1458"/>
                <a:gd name="T2" fmla="*/ 1459 h 1662"/>
                <a:gd name="T3" fmla="*/ 1762 w 3364"/>
                <a:gd name="T4" fmla="+- 0 1458 1458"/>
                <a:gd name="T5" fmla="*/ 1458 h 1662"/>
                <a:gd name="T6" fmla="*/ 1602 w 3364"/>
                <a:gd name="T7" fmla="+- 0 1458 1458"/>
                <a:gd name="T8" fmla="*/ 1458 h 1662"/>
                <a:gd name="T9" fmla="*/ 0 w 3364"/>
                <a:gd name="T10" fmla="+- 0 1458 1458"/>
                <a:gd name="T11" fmla="*/ 1458 h 1662"/>
                <a:gd name="T12" fmla="*/ 0 w 3364"/>
                <a:gd name="T13" fmla="+- 0 3120 1458"/>
                <a:gd name="T14" fmla="*/ 3120 h 1662"/>
                <a:gd name="T15" fmla="*/ 1602 w 3364"/>
                <a:gd name="T16" fmla="+- 0 2989 1458"/>
                <a:gd name="T17" fmla="*/ 2989 h 1662"/>
                <a:gd name="T18" fmla="*/ 3364 w 3364"/>
                <a:gd name="T19" fmla="+- 0 2846 1458"/>
                <a:gd name="T20" fmla="*/ 2846 h 1662"/>
                <a:gd name="T21" fmla="*/ 3364 w 3364"/>
                <a:gd name="T22" fmla="+- 0 1459 1458"/>
                <a:gd name="T23" fmla="*/ 1459 h 16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  <a:cxn ang="0">
                  <a:pos x="T15" y="T17"/>
                </a:cxn>
                <a:cxn ang="0">
                  <a:pos x="T18" y="T20"/>
                </a:cxn>
                <a:cxn ang="0">
                  <a:pos x="T21" y="T23"/>
                </a:cxn>
              </a:cxnLst>
              <a:rect l="0" t="0" r="r" b="b"/>
              <a:pathLst>
                <a:path w="3364" h="1662">
                  <a:moveTo>
                    <a:pt x="3364" y="1"/>
                  </a:moveTo>
                  <a:lnTo>
                    <a:pt x="1762" y="0"/>
                  </a:lnTo>
                  <a:lnTo>
                    <a:pt x="1602" y="0"/>
                  </a:lnTo>
                  <a:lnTo>
                    <a:pt x="0" y="0"/>
                  </a:lnTo>
                  <a:lnTo>
                    <a:pt x="0" y="1662"/>
                  </a:lnTo>
                  <a:lnTo>
                    <a:pt x="1602" y="1531"/>
                  </a:lnTo>
                  <a:lnTo>
                    <a:pt x="3364" y="1388"/>
                  </a:lnTo>
                  <a:lnTo>
                    <a:pt x="3364" y="1"/>
                  </a:lnTo>
                </a:path>
              </a:pathLst>
            </a:custGeom>
            <a:solidFill>
              <a:srgbClr val="71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9" name="Freeform 74"/>
            <p:cNvSpPr>
              <a:spLocks/>
            </p:cNvSpPr>
            <p:nvPr/>
          </p:nvSpPr>
          <p:spPr bwMode="auto">
            <a:xfrm>
              <a:off x="3204" y="1458"/>
              <a:ext cx="1764" cy="1400"/>
            </a:xfrm>
            <a:custGeom>
              <a:avLst/>
              <a:gdLst>
                <a:gd name="T0" fmla="+- 0 3204 3204"/>
                <a:gd name="T1" fmla="*/ T0 w 1764"/>
                <a:gd name="T2" fmla="+- 0 1459 1459"/>
                <a:gd name="T3" fmla="*/ 1459 h 1400"/>
                <a:gd name="T4" fmla="+- 0 3204 3204"/>
                <a:gd name="T5" fmla="*/ T4 w 1764"/>
                <a:gd name="T6" fmla="+- 0 2859 1459"/>
                <a:gd name="T7" fmla="*/ 2859 h 1400"/>
                <a:gd name="T8" fmla="+- 0 4968 3204"/>
                <a:gd name="T9" fmla="*/ T8 w 1764"/>
                <a:gd name="T10" fmla="+- 0 2715 1459"/>
                <a:gd name="T11" fmla="*/ 2715 h 1400"/>
                <a:gd name="T12" fmla="+- 0 4968 3204"/>
                <a:gd name="T13" fmla="*/ T12 w 1764"/>
                <a:gd name="T14" fmla="+- 0 1459 1459"/>
                <a:gd name="T15" fmla="*/ 1459 h 1400"/>
                <a:gd name="T16" fmla="+- 0 3204 3204"/>
                <a:gd name="T17" fmla="*/ T16 w 1764"/>
                <a:gd name="T18" fmla="+- 0 1459 1459"/>
                <a:gd name="T19" fmla="*/ 1459 h 14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64" h="1400">
                  <a:moveTo>
                    <a:pt x="0" y="0"/>
                  </a:moveTo>
                  <a:lnTo>
                    <a:pt x="0" y="1400"/>
                  </a:lnTo>
                  <a:lnTo>
                    <a:pt x="1764" y="1256"/>
                  </a:lnTo>
                  <a:lnTo>
                    <a:pt x="176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0" name="Freeform 75"/>
            <p:cNvSpPr>
              <a:spLocks/>
            </p:cNvSpPr>
            <p:nvPr/>
          </p:nvSpPr>
          <p:spPr bwMode="auto">
            <a:xfrm>
              <a:off x="4808" y="1458"/>
              <a:ext cx="1762" cy="1269"/>
            </a:xfrm>
            <a:custGeom>
              <a:avLst/>
              <a:gdLst>
                <a:gd name="T0" fmla="+- 0 4808 4808"/>
                <a:gd name="T1" fmla="*/ T0 w 1762"/>
                <a:gd name="T2" fmla="+- 0 1459 1459"/>
                <a:gd name="T3" fmla="*/ 1459 h 1269"/>
                <a:gd name="T4" fmla="+- 0 4808 4808"/>
                <a:gd name="T5" fmla="*/ T4 w 1762"/>
                <a:gd name="T6" fmla="+- 0 2728 1459"/>
                <a:gd name="T7" fmla="*/ 2728 h 1269"/>
                <a:gd name="T8" fmla="+- 0 6570 4808"/>
                <a:gd name="T9" fmla="*/ T8 w 1762"/>
                <a:gd name="T10" fmla="+- 0 2584 1459"/>
                <a:gd name="T11" fmla="*/ 2584 h 1269"/>
                <a:gd name="T12" fmla="+- 0 6570 4808"/>
                <a:gd name="T13" fmla="*/ T12 w 1762"/>
                <a:gd name="T14" fmla="+- 0 1459 1459"/>
                <a:gd name="T15" fmla="*/ 1459 h 1269"/>
                <a:gd name="T16" fmla="+- 0 4808 4808"/>
                <a:gd name="T17" fmla="*/ T16 w 1762"/>
                <a:gd name="T18" fmla="+- 0 1459 1459"/>
                <a:gd name="T19" fmla="*/ 1459 h 126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62" h="1269">
                  <a:moveTo>
                    <a:pt x="0" y="0"/>
                  </a:moveTo>
                  <a:lnTo>
                    <a:pt x="0" y="1269"/>
                  </a:lnTo>
                  <a:lnTo>
                    <a:pt x="1762" y="1125"/>
                  </a:lnTo>
                  <a:lnTo>
                    <a:pt x="176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1" name="Freeform 76"/>
            <p:cNvSpPr>
              <a:spLocks/>
            </p:cNvSpPr>
            <p:nvPr/>
          </p:nvSpPr>
          <p:spPr bwMode="auto">
            <a:xfrm>
              <a:off x="6410" y="1459"/>
              <a:ext cx="1764" cy="1138"/>
            </a:xfrm>
            <a:custGeom>
              <a:avLst/>
              <a:gdLst>
                <a:gd name="T0" fmla="+- 0 6410 6410"/>
                <a:gd name="T1" fmla="*/ T0 w 1764"/>
                <a:gd name="T2" fmla="+- 0 1459 1459"/>
                <a:gd name="T3" fmla="*/ 1459 h 1138"/>
                <a:gd name="T4" fmla="+- 0 6410 6410"/>
                <a:gd name="T5" fmla="*/ T4 w 1764"/>
                <a:gd name="T6" fmla="+- 0 2597 1459"/>
                <a:gd name="T7" fmla="*/ 2597 h 1138"/>
                <a:gd name="T8" fmla="+- 0 8174 6410"/>
                <a:gd name="T9" fmla="*/ T8 w 1764"/>
                <a:gd name="T10" fmla="+- 0 2453 1459"/>
                <a:gd name="T11" fmla="*/ 2453 h 1138"/>
                <a:gd name="T12" fmla="+- 0 8174 6410"/>
                <a:gd name="T13" fmla="*/ T12 w 1764"/>
                <a:gd name="T14" fmla="+- 0 1459 1459"/>
                <a:gd name="T15" fmla="*/ 1459 h 1138"/>
                <a:gd name="T16" fmla="+- 0 6410 6410"/>
                <a:gd name="T17" fmla="*/ T16 w 1764"/>
                <a:gd name="T18" fmla="+- 0 1459 1459"/>
                <a:gd name="T19" fmla="*/ 1459 h 113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64" h="1138">
                  <a:moveTo>
                    <a:pt x="0" y="0"/>
                  </a:moveTo>
                  <a:lnTo>
                    <a:pt x="0" y="1138"/>
                  </a:lnTo>
                  <a:lnTo>
                    <a:pt x="1764" y="994"/>
                  </a:lnTo>
                  <a:lnTo>
                    <a:pt x="176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2" name="Freeform 77"/>
            <p:cNvSpPr>
              <a:spLocks/>
            </p:cNvSpPr>
            <p:nvPr/>
          </p:nvSpPr>
          <p:spPr bwMode="auto">
            <a:xfrm>
              <a:off x="8014" y="1459"/>
              <a:ext cx="1762" cy="1007"/>
            </a:xfrm>
            <a:custGeom>
              <a:avLst/>
              <a:gdLst>
                <a:gd name="T0" fmla="+- 0 8014 8014"/>
                <a:gd name="T1" fmla="*/ T0 w 1762"/>
                <a:gd name="T2" fmla="+- 0 1459 1459"/>
                <a:gd name="T3" fmla="*/ 1459 h 1007"/>
                <a:gd name="T4" fmla="+- 0 8014 8014"/>
                <a:gd name="T5" fmla="*/ T4 w 1762"/>
                <a:gd name="T6" fmla="+- 0 2466 1459"/>
                <a:gd name="T7" fmla="*/ 2466 h 1007"/>
                <a:gd name="T8" fmla="+- 0 9776 8014"/>
                <a:gd name="T9" fmla="*/ T8 w 1762"/>
                <a:gd name="T10" fmla="+- 0 2322 1459"/>
                <a:gd name="T11" fmla="*/ 2322 h 1007"/>
                <a:gd name="T12" fmla="+- 0 9776 8014"/>
                <a:gd name="T13" fmla="*/ T12 w 1762"/>
                <a:gd name="T14" fmla="+- 0 1460 1459"/>
                <a:gd name="T15" fmla="*/ 1460 h 1007"/>
                <a:gd name="T16" fmla="+- 0 8014 8014"/>
                <a:gd name="T17" fmla="*/ T16 w 1762"/>
                <a:gd name="T18" fmla="+- 0 1459 1459"/>
                <a:gd name="T19" fmla="*/ 1459 h 100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62" h="1007">
                  <a:moveTo>
                    <a:pt x="0" y="0"/>
                  </a:moveTo>
                  <a:lnTo>
                    <a:pt x="0" y="1007"/>
                  </a:lnTo>
                  <a:lnTo>
                    <a:pt x="1762" y="863"/>
                  </a:lnTo>
                  <a:lnTo>
                    <a:pt x="1762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D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3" name="Freeform 78"/>
            <p:cNvSpPr>
              <a:spLocks/>
            </p:cNvSpPr>
            <p:nvPr/>
          </p:nvSpPr>
          <p:spPr bwMode="auto">
            <a:xfrm>
              <a:off x="9616" y="1459"/>
              <a:ext cx="1600" cy="876"/>
            </a:xfrm>
            <a:custGeom>
              <a:avLst/>
              <a:gdLst>
                <a:gd name="T0" fmla="+- 0 9616 9616"/>
                <a:gd name="T1" fmla="*/ T0 w 1600"/>
                <a:gd name="T2" fmla="+- 0 1460 1460"/>
                <a:gd name="T3" fmla="*/ 1460 h 876"/>
                <a:gd name="T4" fmla="+- 0 9616 9616"/>
                <a:gd name="T5" fmla="*/ T4 w 1600"/>
                <a:gd name="T6" fmla="+- 0 2335 1460"/>
                <a:gd name="T7" fmla="*/ 2335 h 876"/>
                <a:gd name="T8" fmla="+- 0 11202 9616"/>
                <a:gd name="T9" fmla="*/ T8 w 1600"/>
                <a:gd name="T10" fmla="+- 0 2206 1460"/>
                <a:gd name="T11" fmla="*/ 2206 h 876"/>
                <a:gd name="T12" fmla="+- 0 11202 9616"/>
                <a:gd name="T13" fmla="*/ T12 w 1600"/>
                <a:gd name="T14" fmla="+- 0 1840 1460"/>
                <a:gd name="T15" fmla="*/ 1840 h 876"/>
                <a:gd name="T16" fmla="+- 0 11216 9616"/>
                <a:gd name="T17" fmla="*/ T16 w 1600"/>
                <a:gd name="T18" fmla="+- 0 1460 1460"/>
                <a:gd name="T19" fmla="*/ 1460 h 876"/>
                <a:gd name="T20" fmla="+- 0 9616 9616"/>
                <a:gd name="T21" fmla="*/ T20 w 1600"/>
                <a:gd name="T22" fmla="+- 0 1460 1460"/>
                <a:gd name="T23" fmla="*/ 1460 h 87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</a:cxnLst>
              <a:rect l="0" t="0" r="r" b="b"/>
              <a:pathLst>
                <a:path w="1600" h="876">
                  <a:moveTo>
                    <a:pt x="0" y="0"/>
                  </a:moveTo>
                  <a:lnTo>
                    <a:pt x="0" y="875"/>
                  </a:lnTo>
                  <a:lnTo>
                    <a:pt x="1586" y="746"/>
                  </a:lnTo>
                  <a:lnTo>
                    <a:pt x="1586" y="380"/>
                  </a:lnTo>
                  <a:lnTo>
                    <a:pt x="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4" name="Freeform 79"/>
            <p:cNvSpPr>
              <a:spLocks/>
            </p:cNvSpPr>
            <p:nvPr/>
          </p:nvSpPr>
          <p:spPr bwMode="auto">
            <a:xfrm>
              <a:off x="0" y="0"/>
              <a:ext cx="920" cy="2998"/>
            </a:xfrm>
            <a:custGeom>
              <a:avLst/>
              <a:gdLst>
                <a:gd name="T0" fmla="*/ 920 w 920"/>
                <a:gd name="T1" fmla="*/ 0 h 2998"/>
                <a:gd name="T2" fmla="*/ 480 w 920"/>
                <a:gd name="T3" fmla="*/ 0 h 2998"/>
                <a:gd name="T4" fmla="*/ 438 w 920"/>
                <a:gd name="T5" fmla="*/ 0 h 2998"/>
                <a:gd name="T6" fmla="*/ 0 w 920"/>
                <a:gd name="T7" fmla="*/ 0 h 2998"/>
                <a:gd name="T8" fmla="*/ 0 w 920"/>
                <a:gd name="T9" fmla="*/ 2998 h 2998"/>
                <a:gd name="T10" fmla="*/ 438 w 920"/>
                <a:gd name="T11" fmla="*/ 2972 h 2998"/>
                <a:gd name="T12" fmla="*/ 480 w 920"/>
                <a:gd name="T13" fmla="*/ 2970 h 2998"/>
                <a:gd name="T14" fmla="*/ 920 w 920"/>
                <a:gd name="T15" fmla="*/ 2944 h 2998"/>
                <a:gd name="T16" fmla="*/ 920 w 920"/>
                <a:gd name="T17" fmla="*/ 0 h 2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20" h="2998">
                  <a:moveTo>
                    <a:pt x="920" y="0"/>
                  </a:moveTo>
                  <a:lnTo>
                    <a:pt x="480" y="0"/>
                  </a:lnTo>
                  <a:lnTo>
                    <a:pt x="438" y="0"/>
                  </a:lnTo>
                  <a:lnTo>
                    <a:pt x="0" y="0"/>
                  </a:lnTo>
                  <a:lnTo>
                    <a:pt x="0" y="2998"/>
                  </a:lnTo>
                  <a:lnTo>
                    <a:pt x="438" y="2972"/>
                  </a:lnTo>
                  <a:lnTo>
                    <a:pt x="480" y="2970"/>
                  </a:lnTo>
                  <a:lnTo>
                    <a:pt x="920" y="2944"/>
                  </a:lnTo>
                  <a:lnTo>
                    <a:pt x="920" y="0"/>
                  </a:lnTo>
                </a:path>
              </a:pathLst>
            </a:custGeom>
            <a:solidFill>
              <a:srgbClr val="71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5" name="Freeform 80"/>
            <p:cNvSpPr>
              <a:spLocks/>
            </p:cNvSpPr>
            <p:nvPr/>
          </p:nvSpPr>
          <p:spPr bwMode="auto">
            <a:xfrm>
              <a:off x="876" y="0"/>
              <a:ext cx="482" cy="2947"/>
            </a:xfrm>
            <a:custGeom>
              <a:avLst/>
              <a:gdLst>
                <a:gd name="T0" fmla="+- 0 1358 876"/>
                <a:gd name="T1" fmla="*/ T0 w 482"/>
                <a:gd name="T2" fmla="*/ 0 h 2947"/>
                <a:gd name="T3" fmla="+- 0 876 876"/>
                <a:gd name="T4" fmla="*/ T3 w 482"/>
                <a:gd name="T5" fmla="*/ 0 h 2947"/>
                <a:gd name="T6" fmla="+- 0 876 876"/>
                <a:gd name="T7" fmla="*/ T6 w 482"/>
                <a:gd name="T8" fmla="*/ 2947 h 2947"/>
                <a:gd name="T9" fmla="+- 0 1358 876"/>
                <a:gd name="T10" fmla="*/ T9 w 482"/>
                <a:gd name="T11" fmla="*/ 2918 h 2947"/>
                <a:gd name="T12" fmla="+- 0 1358 876"/>
                <a:gd name="T13" fmla="*/ T12 w 482"/>
                <a:gd name="T14" fmla="*/ 0 h 2947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</a:cxnLst>
              <a:rect l="0" t="0" r="r" b="b"/>
              <a:pathLst>
                <a:path w="482" h="2947">
                  <a:moveTo>
                    <a:pt x="482" y="0"/>
                  </a:moveTo>
                  <a:lnTo>
                    <a:pt x="0" y="0"/>
                  </a:lnTo>
                  <a:lnTo>
                    <a:pt x="0" y="2947"/>
                  </a:lnTo>
                  <a:lnTo>
                    <a:pt x="482" y="2918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72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6" name="Freeform 81"/>
            <p:cNvSpPr>
              <a:spLocks/>
            </p:cNvSpPr>
            <p:nvPr/>
          </p:nvSpPr>
          <p:spPr bwMode="auto">
            <a:xfrm>
              <a:off x="1314" y="0"/>
              <a:ext cx="484" cy="2921"/>
            </a:xfrm>
            <a:custGeom>
              <a:avLst/>
              <a:gdLst>
                <a:gd name="T0" fmla="+- 0 1798 1314"/>
                <a:gd name="T1" fmla="*/ T0 w 484"/>
                <a:gd name="T2" fmla="*/ 0 h 2921"/>
                <a:gd name="T3" fmla="+- 0 1314 1314"/>
                <a:gd name="T4" fmla="*/ T3 w 484"/>
                <a:gd name="T5" fmla="*/ 0 h 2921"/>
                <a:gd name="T6" fmla="+- 0 1314 1314"/>
                <a:gd name="T7" fmla="*/ T6 w 484"/>
                <a:gd name="T8" fmla="*/ 2921 h 2921"/>
                <a:gd name="T9" fmla="+- 0 1798 1314"/>
                <a:gd name="T10" fmla="*/ T9 w 484"/>
                <a:gd name="T11" fmla="*/ 2893 h 2921"/>
                <a:gd name="T12" fmla="+- 0 1798 1314"/>
                <a:gd name="T13" fmla="*/ T12 w 484"/>
                <a:gd name="T14" fmla="*/ 0 h 2921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</a:cxnLst>
              <a:rect l="0" t="0" r="r" b="b"/>
              <a:pathLst>
                <a:path w="484" h="2921">
                  <a:moveTo>
                    <a:pt x="484" y="0"/>
                  </a:moveTo>
                  <a:lnTo>
                    <a:pt x="0" y="0"/>
                  </a:lnTo>
                  <a:lnTo>
                    <a:pt x="0" y="2921"/>
                  </a:lnTo>
                  <a:lnTo>
                    <a:pt x="484" y="2893"/>
                  </a:lnTo>
                  <a:lnTo>
                    <a:pt x="484" y="0"/>
                  </a:lnTo>
                  <a:close/>
                </a:path>
              </a:pathLst>
            </a:custGeom>
            <a:solidFill>
              <a:srgbClr val="7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7" name="Freeform 82"/>
            <p:cNvSpPr>
              <a:spLocks/>
            </p:cNvSpPr>
            <p:nvPr/>
          </p:nvSpPr>
          <p:spPr bwMode="auto">
            <a:xfrm>
              <a:off x="1754" y="0"/>
              <a:ext cx="482" cy="2896"/>
            </a:xfrm>
            <a:custGeom>
              <a:avLst/>
              <a:gdLst>
                <a:gd name="T0" fmla="+- 0 2236 1754"/>
                <a:gd name="T1" fmla="*/ T0 w 482"/>
                <a:gd name="T2" fmla="*/ 0 h 2896"/>
                <a:gd name="T3" fmla="+- 0 1754 1754"/>
                <a:gd name="T4" fmla="*/ T3 w 482"/>
                <a:gd name="T5" fmla="*/ 0 h 2896"/>
                <a:gd name="T6" fmla="+- 0 1754 1754"/>
                <a:gd name="T7" fmla="*/ T6 w 482"/>
                <a:gd name="T8" fmla="*/ 2895 h 2896"/>
                <a:gd name="T9" fmla="+- 0 2236 1754"/>
                <a:gd name="T10" fmla="*/ T9 w 482"/>
                <a:gd name="T11" fmla="*/ 2867 h 2896"/>
                <a:gd name="T12" fmla="+- 0 2236 1754"/>
                <a:gd name="T13" fmla="*/ T12 w 482"/>
                <a:gd name="T14" fmla="*/ 0 h 2896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</a:cxnLst>
              <a:rect l="0" t="0" r="r" b="b"/>
              <a:pathLst>
                <a:path w="482" h="2896">
                  <a:moveTo>
                    <a:pt x="482" y="0"/>
                  </a:moveTo>
                  <a:lnTo>
                    <a:pt x="0" y="0"/>
                  </a:lnTo>
                  <a:lnTo>
                    <a:pt x="0" y="2895"/>
                  </a:lnTo>
                  <a:lnTo>
                    <a:pt x="482" y="2867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7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8" name="Freeform 83"/>
            <p:cNvSpPr>
              <a:spLocks/>
            </p:cNvSpPr>
            <p:nvPr/>
          </p:nvSpPr>
          <p:spPr bwMode="auto">
            <a:xfrm>
              <a:off x="2192" y="0"/>
              <a:ext cx="482" cy="2870"/>
            </a:xfrm>
            <a:custGeom>
              <a:avLst/>
              <a:gdLst>
                <a:gd name="T0" fmla="+- 0 2674 2192"/>
                <a:gd name="T1" fmla="*/ T0 w 482"/>
                <a:gd name="T2" fmla="*/ 0 h 2870"/>
                <a:gd name="T3" fmla="+- 0 2192 2192"/>
                <a:gd name="T4" fmla="*/ T3 w 482"/>
                <a:gd name="T5" fmla="*/ 0 h 2870"/>
                <a:gd name="T6" fmla="+- 0 2192 2192"/>
                <a:gd name="T7" fmla="*/ T6 w 482"/>
                <a:gd name="T8" fmla="*/ 2870 h 2870"/>
                <a:gd name="T9" fmla="+- 0 2674 2192"/>
                <a:gd name="T10" fmla="*/ T9 w 482"/>
                <a:gd name="T11" fmla="*/ 2841 h 2870"/>
                <a:gd name="T12" fmla="+- 0 2674 2192"/>
                <a:gd name="T13" fmla="*/ T12 w 482"/>
                <a:gd name="T14" fmla="*/ 0 h 287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</a:cxnLst>
              <a:rect l="0" t="0" r="r" b="b"/>
              <a:pathLst>
                <a:path w="482" h="2870">
                  <a:moveTo>
                    <a:pt x="482" y="0"/>
                  </a:moveTo>
                  <a:lnTo>
                    <a:pt x="0" y="0"/>
                  </a:lnTo>
                  <a:lnTo>
                    <a:pt x="0" y="2870"/>
                  </a:lnTo>
                  <a:lnTo>
                    <a:pt x="482" y="2841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7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9" name="Freeform 84"/>
            <p:cNvSpPr>
              <a:spLocks/>
            </p:cNvSpPr>
            <p:nvPr/>
          </p:nvSpPr>
          <p:spPr bwMode="auto">
            <a:xfrm>
              <a:off x="2632" y="0"/>
              <a:ext cx="482" cy="2844"/>
            </a:xfrm>
            <a:custGeom>
              <a:avLst/>
              <a:gdLst>
                <a:gd name="T0" fmla="+- 0 3114 2632"/>
                <a:gd name="T1" fmla="*/ T0 w 482"/>
                <a:gd name="T2" fmla="*/ 0 h 2844"/>
                <a:gd name="T3" fmla="+- 0 2632 2632"/>
                <a:gd name="T4" fmla="*/ T3 w 482"/>
                <a:gd name="T5" fmla="*/ 0 h 2844"/>
                <a:gd name="T6" fmla="+- 0 2632 2632"/>
                <a:gd name="T7" fmla="*/ T6 w 482"/>
                <a:gd name="T8" fmla="*/ 2844 h 2844"/>
                <a:gd name="T9" fmla="+- 0 3114 2632"/>
                <a:gd name="T10" fmla="*/ T9 w 482"/>
                <a:gd name="T11" fmla="*/ 2816 h 2844"/>
                <a:gd name="T12" fmla="+- 0 3114 2632"/>
                <a:gd name="T13" fmla="*/ T12 w 482"/>
                <a:gd name="T14" fmla="*/ 0 h 2844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</a:cxnLst>
              <a:rect l="0" t="0" r="r" b="b"/>
              <a:pathLst>
                <a:path w="482" h="2844">
                  <a:moveTo>
                    <a:pt x="482" y="0"/>
                  </a:moveTo>
                  <a:lnTo>
                    <a:pt x="0" y="0"/>
                  </a:lnTo>
                  <a:lnTo>
                    <a:pt x="0" y="2844"/>
                  </a:lnTo>
                  <a:lnTo>
                    <a:pt x="482" y="2816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76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0" name="Freeform 85"/>
            <p:cNvSpPr>
              <a:spLocks/>
            </p:cNvSpPr>
            <p:nvPr/>
          </p:nvSpPr>
          <p:spPr bwMode="auto">
            <a:xfrm>
              <a:off x="3070" y="0"/>
              <a:ext cx="482" cy="2819"/>
            </a:xfrm>
            <a:custGeom>
              <a:avLst/>
              <a:gdLst>
                <a:gd name="T0" fmla="+- 0 3552 3070"/>
                <a:gd name="T1" fmla="*/ T0 w 482"/>
                <a:gd name="T2" fmla="*/ 0 h 2819"/>
                <a:gd name="T3" fmla="+- 0 3070 3070"/>
                <a:gd name="T4" fmla="*/ T3 w 482"/>
                <a:gd name="T5" fmla="*/ 0 h 2819"/>
                <a:gd name="T6" fmla="+- 0 3070 3070"/>
                <a:gd name="T7" fmla="*/ T6 w 482"/>
                <a:gd name="T8" fmla="*/ 2818 h 2819"/>
                <a:gd name="T9" fmla="+- 0 3552 3070"/>
                <a:gd name="T10" fmla="*/ T9 w 482"/>
                <a:gd name="T11" fmla="*/ 2790 h 2819"/>
                <a:gd name="T12" fmla="+- 0 3552 3070"/>
                <a:gd name="T13" fmla="*/ T12 w 482"/>
                <a:gd name="T14" fmla="*/ 0 h 2819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</a:cxnLst>
              <a:rect l="0" t="0" r="r" b="b"/>
              <a:pathLst>
                <a:path w="482" h="2819">
                  <a:moveTo>
                    <a:pt x="482" y="0"/>
                  </a:moveTo>
                  <a:lnTo>
                    <a:pt x="0" y="0"/>
                  </a:lnTo>
                  <a:lnTo>
                    <a:pt x="0" y="2818"/>
                  </a:lnTo>
                  <a:lnTo>
                    <a:pt x="482" y="2790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77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1" name="Freeform 86"/>
            <p:cNvSpPr>
              <a:spLocks/>
            </p:cNvSpPr>
            <p:nvPr/>
          </p:nvSpPr>
          <p:spPr bwMode="auto">
            <a:xfrm>
              <a:off x="3508" y="0"/>
              <a:ext cx="484" cy="2793"/>
            </a:xfrm>
            <a:custGeom>
              <a:avLst/>
              <a:gdLst>
                <a:gd name="T0" fmla="+- 0 3992 3508"/>
                <a:gd name="T1" fmla="*/ T0 w 484"/>
                <a:gd name="T2" fmla="*/ 0 h 2793"/>
                <a:gd name="T3" fmla="+- 0 3508 3508"/>
                <a:gd name="T4" fmla="*/ T3 w 484"/>
                <a:gd name="T5" fmla="*/ 0 h 2793"/>
                <a:gd name="T6" fmla="+- 0 3508 3508"/>
                <a:gd name="T7" fmla="*/ T6 w 484"/>
                <a:gd name="T8" fmla="*/ 2792 h 2793"/>
                <a:gd name="T9" fmla="+- 0 3992 3508"/>
                <a:gd name="T10" fmla="*/ T9 w 484"/>
                <a:gd name="T11" fmla="*/ 2764 h 2793"/>
                <a:gd name="T12" fmla="+- 0 3992 3508"/>
                <a:gd name="T13" fmla="*/ T12 w 484"/>
                <a:gd name="T14" fmla="*/ 0 h 2793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</a:cxnLst>
              <a:rect l="0" t="0" r="r" b="b"/>
              <a:pathLst>
                <a:path w="484" h="2793">
                  <a:moveTo>
                    <a:pt x="484" y="0"/>
                  </a:moveTo>
                  <a:lnTo>
                    <a:pt x="0" y="0"/>
                  </a:lnTo>
                  <a:lnTo>
                    <a:pt x="0" y="2792"/>
                  </a:lnTo>
                  <a:lnTo>
                    <a:pt x="484" y="2764"/>
                  </a:lnTo>
                  <a:lnTo>
                    <a:pt x="484" y="0"/>
                  </a:lnTo>
                  <a:close/>
                </a:path>
              </a:pathLst>
            </a:custGeom>
            <a:solidFill>
              <a:srgbClr val="78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2" name="Freeform 87"/>
            <p:cNvSpPr>
              <a:spLocks/>
            </p:cNvSpPr>
            <p:nvPr/>
          </p:nvSpPr>
          <p:spPr bwMode="auto">
            <a:xfrm>
              <a:off x="3948" y="0"/>
              <a:ext cx="482" cy="2767"/>
            </a:xfrm>
            <a:custGeom>
              <a:avLst/>
              <a:gdLst>
                <a:gd name="T0" fmla="+- 0 4430 3948"/>
                <a:gd name="T1" fmla="*/ T0 w 482"/>
                <a:gd name="T2" fmla="*/ 0 h 2767"/>
                <a:gd name="T3" fmla="+- 0 3948 3948"/>
                <a:gd name="T4" fmla="*/ T3 w 482"/>
                <a:gd name="T5" fmla="*/ 0 h 2767"/>
                <a:gd name="T6" fmla="+- 0 3948 3948"/>
                <a:gd name="T7" fmla="*/ T6 w 482"/>
                <a:gd name="T8" fmla="*/ 2767 h 2767"/>
                <a:gd name="T9" fmla="+- 0 4430 3948"/>
                <a:gd name="T10" fmla="*/ T9 w 482"/>
                <a:gd name="T11" fmla="*/ 2738 h 2767"/>
                <a:gd name="T12" fmla="+- 0 4430 3948"/>
                <a:gd name="T13" fmla="*/ T12 w 482"/>
                <a:gd name="T14" fmla="*/ 0 h 2767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</a:cxnLst>
              <a:rect l="0" t="0" r="r" b="b"/>
              <a:pathLst>
                <a:path w="482" h="2767">
                  <a:moveTo>
                    <a:pt x="482" y="0"/>
                  </a:moveTo>
                  <a:lnTo>
                    <a:pt x="0" y="0"/>
                  </a:lnTo>
                  <a:lnTo>
                    <a:pt x="0" y="2767"/>
                  </a:lnTo>
                  <a:lnTo>
                    <a:pt x="482" y="2738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7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3" name="Freeform 88"/>
            <p:cNvSpPr>
              <a:spLocks/>
            </p:cNvSpPr>
            <p:nvPr/>
          </p:nvSpPr>
          <p:spPr bwMode="auto">
            <a:xfrm>
              <a:off x="4386" y="0"/>
              <a:ext cx="482" cy="2741"/>
            </a:xfrm>
            <a:custGeom>
              <a:avLst/>
              <a:gdLst>
                <a:gd name="T0" fmla="+- 0 4868 4386"/>
                <a:gd name="T1" fmla="*/ T0 w 482"/>
                <a:gd name="T2" fmla="*/ 0 h 2741"/>
                <a:gd name="T3" fmla="+- 0 4386 4386"/>
                <a:gd name="T4" fmla="*/ T3 w 482"/>
                <a:gd name="T5" fmla="*/ 0 h 2741"/>
                <a:gd name="T6" fmla="+- 0 4386 4386"/>
                <a:gd name="T7" fmla="*/ T6 w 482"/>
                <a:gd name="T8" fmla="*/ 2741 h 2741"/>
                <a:gd name="T9" fmla="+- 0 4868 4386"/>
                <a:gd name="T10" fmla="*/ T9 w 482"/>
                <a:gd name="T11" fmla="*/ 2713 h 2741"/>
                <a:gd name="T12" fmla="+- 0 4868 4386"/>
                <a:gd name="T13" fmla="*/ T12 w 482"/>
                <a:gd name="T14" fmla="*/ 0 h 2741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</a:cxnLst>
              <a:rect l="0" t="0" r="r" b="b"/>
              <a:pathLst>
                <a:path w="482" h="2741">
                  <a:moveTo>
                    <a:pt x="482" y="0"/>
                  </a:moveTo>
                  <a:lnTo>
                    <a:pt x="0" y="0"/>
                  </a:lnTo>
                  <a:lnTo>
                    <a:pt x="0" y="2741"/>
                  </a:lnTo>
                  <a:lnTo>
                    <a:pt x="482" y="2713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7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4" name="Freeform 89"/>
            <p:cNvSpPr>
              <a:spLocks/>
            </p:cNvSpPr>
            <p:nvPr/>
          </p:nvSpPr>
          <p:spPr bwMode="auto">
            <a:xfrm>
              <a:off x="4824" y="0"/>
              <a:ext cx="484" cy="2716"/>
            </a:xfrm>
            <a:custGeom>
              <a:avLst/>
              <a:gdLst>
                <a:gd name="T0" fmla="+- 0 5308 4824"/>
                <a:gd name="T1" fmla="*/ T0 w 484"/>
                <a:gd name="T2" fmla="*/ 0 h 2716"/>
                <a:gd name="T3" fmla="+- 0 4824 4824"/>
                <a:gd name="T4" fmla="*/ T3 w 484"/>
                <a:gd name="T5" fmla="*/ 0 h 2716"/>
                <a:gd name="T6" fmla="+- 0 4824 4824"/>
                <a:gd name="T7" fmla="*/ T6 w 484"/>
                <a:gd name="T8" fmla="*/ 2715 h 2716"/>
                <a:gd name="T9" fmla="+- 0 5308 4824"/>
                <a:gd name="T10" fmla="*/ T9 w 484"/>
                <a:gd name="T11" fmla="*/ 2687 h 2716"/>
                <a:gd name="T12" fmla="+- 0 5308 4824"/>
                <a:gd name="T13" fmla="*/ T12 w 484"/>
                <a:gd name="T14" fmla="*/ 0 h 2716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</a:cxnLst>
              <a:rect l="0" t="0" r="r" b="b"/>
              <a:pathLst>
                <a:path w="484" h="2716">
                  <a:moveTo>
                    <a:pt x="484" y="0"/>
                  </a:moveTo>
                  <a:lnTo>
                    <a:pt x="0" y="0"/>
                  </a:lnTo>
                  <a:lnTo>
                    <a:pt x="0" y="2715"/>
                  </a:lnTo>
                  <a:lnTo>
                    <a:pt x="484" y="2687"/>
                  </a:lnTo>
                  <a:lnTo>
                    <a:pt x="484" y="0"/>
                  </a:lnTo>
                  <a:close/>
                </a:path>
              </a:pathLst>
            </a:custGeom>
            <a:solidFill>
              <a:srgbClr val="7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5" name="Freeform 90"/>
            <p:cNvSpPr>
              <a:spLocks/>
            </p:cNvSpPr>
            <p:nvPr/>
          </p:nvSpPr>
          <p:spPr bwMode="auto">
            <a:xfrm>
              <a:off x="5264" y="0"/>
              <a:ext cx="482" cy="2690"/>
            </a:xfrm>
            <a:custGeom>
              <a:avLst/>
              <a:gdLst>
                <a:gd name="T0" fmla="+- 0 5746 5264"/>
                <a:gd name="T1" fmla="*/ T0 w 482"/>
                <a:gd name="T2" fmla="*/ 0 h 2690"/>
                <a:gd name="T3" fmla="+- 0 5264 5264"/>
                <a:gd name="T4" fmla="*/ T3 w 482"/>
                <a:gd name="T5" fmla="*/ 0 h 2690"/>
                <a:gd name="T6" fmla="+- 0 5264 5264"/>
                <a:gd name="T7" fmla="*/ T6 w 482"/>
                <a:gd name="T8" fmla="*/ 2690 h 2690"/>
                <a:gd name="T9" fmla="+- 0 5746 5264"/>
                <a:gd name="T10" fmla="*/ T9 w 482"/>
                <a:gd name="T11" fmla="*/ 2661 h 2690"/>
                <a:gd name="T12" fmla="+- 0 5746 5264"/>
                <a:gd name="T13" fmla="*/ T12 w 482"/>
                <a:gd name="T14" fmla="*/ 0 h 269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</a:cxnLst>
              <a:rect l="0" t="0" r="r" b="b"/>
              <a:pathLst>
                <a:path w="482" h="2690">
                  <a:moveTo>
                    <a:pt x="482" y="0"/>
                  </a:moveTo>
                  <a:lnTo>
                    <a:pt x="0" y="0"/>
                  </a:lnTo>
                  <a:lnTo>
                    <a:pt x="0" y="2690"/>
                  </a:lnTo>
                  <a:lnTo>
                    <a:pt x="482" y="2661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6" name="Freeform 91"/>
            <p:cNvSpPr>
              <a:spLocks/>
            </p:cNvSpPr>
            <p:nvPr/>
          </p:nvSpPr>
          <p:spPr bwMode="auto">
            <a:xfrm>
              <a:off x="5702" y="0"/>
              <a:ext cx="482" cy="2664"/>
            </a:xfrm>
            <a:custGeom>
              <a:avLst/>
              <a:gdLst>
                <a:gd name="T0" fmla="+- 0 6184 5702"/>
                <a:gd name="T1" fmla="*/ T0 w 482"/>
                <a:gd name="T2" fmla="*/ 0 h 2664"/>
                <a:gd name="T3" fmla="+- 0 5702 5702"/>
                <a:gd name="T4" fmla="*/ T3 w 482"/>
                <a:gd name="T5" fmla="*/ 0 h 2664"/>
                <a:gd name="T6" fmla="+- 0 5702 5702"/>
                <a:gd name="T7" fmla="*/ T6 w 482"/>
                <a:gd name="T8" fmla="*/ 2664 h 2664"/>
                <a:gd name="T9" fmla="+- 0 6184 5702"/>
                <a:gd name="T10" fmla="*/ T9 w 482"/>
                <a:gd name="T11" fmla="*/ 2636 h 2664"/>
                <a:gd name="T12" fmla="+- 0 6184 5702"/>
                <a:gd name="T13" fmla="*/ T12 w 482"/>
                <a:gd name="T14" fmla="*/ 0 h 2664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</a:cxnLst>
              <a:rect l="0" t="0" r="r" b="b"/>
              <a:pathLst>
                <a:path w="482" h="2664">
                  <a:moveTo>
                    <a:pt x="482" y="0"/>
                  </a:moveTo>
                  <a:lnTo>
                    <a:pt x="0" y="0"/>
                  </a:lnTo>
                  <a:lnTo>
                    <a:pt x="0" y="2664"/>
                  </a:lnTo>
                  <a:lnTo>
                    <a:pt x="482" y="2636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7D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7" name="Freeform 92"/>
            <p:cNvSpPr>
              <a:spLocks/>
            </p:cNvSpPr>
            <p:nvPr/>
          </p:nvSpPr>
          <p:spPr bwMode="auto">
            <a:xfrm>
              <a:off x="6140" y="0"/>
              <a:ext cx="484" cy="2639"/>
            </a:xfrm>
            <a:custGeom>
              <a:avLst/>
              <a:gdLst>
                <a:gd name="T0" fmla="+- 0 6624 6140"/>
                <a:gd name="T1" fmla="*/ T0 w 484"/>
                <a:gd name="T2" fmla="*/ 0 h 2639"/>
                <a:gd name="T3" fmla="+- 0 6140 6140"/>
                <a:gd name="T4" fmla="*/ T3 w 484"/>
                <a:gd name="T5" fmla="*/ 0 h 2639"/>
                <a:gd name="T6" fmla="+- 0 6140 6140"/>
                <a:gd name="T7" fmla="*/ T6 w 484"/>
                <a:gd name="T8" fmla="*/ 2638 h 2639"/>
                <a:gd name="T9" fmla="+- 0 6624 6140"/>
                <a:gd name="T10" fmla="*/ T9 w 484"/>
                <a:gd name="T11" fmla="*/ 2610 h 2639"/>
                <a:gd name="T12" fmla="+- 0 6624 6140"/>
                <a:gd name="T13" fmla="*/ T12 w 484"/>
                <a:gd name="T14" fmla="*/ 0 h 2639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</a:cxnLst>
              <a:rect l="0" t="0" r="r" b="b"/>
              <a:pathLst>
                <a:path w="484" h="2639">
                  <a:moveTo>
                    <a:pt x="484" y="0"/>
                  </a:moveTo>
                  <a:lnTo>
                    <a:pt x="0" y="0"/>
                  </a:lnTo>
                  <a:lnTo>
                    <a:pt x="0" y="2638"/>
                  </a:lnTo>
                  <a:lnTo>
                    <a:pt x="484" y="2610"/>
                  </a:lnTo>
                  <a:lnTo>
                    <a:pt x="484" y="0"/>
                  </a:lnTo>
                  <a:close/>
                </a:path>
              </a:pathLst>
            </a:custGeom>
            <a:solidFill>
              <a:srgbClr val="7E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8" name="Freeform 93"/>
            <p:cNvSpPr>
              <a:spLocks/>
            </p:cNvSpPr>
            <p:nvPr/>
          </p:nvSpPr>
          <p:spPr bwMode="auto">
            <a:xfrm>
              <a:off x="6580" y="0"/>
              <a:ext cx="482" cy="2613"/>
            </a:xfrm>
            <a:custGeom>
              <a:avLst/>
              <a:gdLst>
                <a:gd name="T0" fmla="+- 0 7062 6580"/>
                <a:gd name="T1" fmla="*/ T0 w 482"/>
                <a:gd name="T2" fmla="*/ 0 h 2613"/>
                <a:gd name="T3" fmla="+- 0 6580 6580"/>
                <a:gd name="T4" fmla="*/ T3 w 482"/>
                <a:gd name="T5" fmla="*/ 0 h 2613"/>
                <a:gd name="T6" fmla="+- 0 6580 6580"/>
                <a:gd name="T7" fmla="*/ T6 w 482"/>
                <a:gd name="T8" fmla="*/ 2612 h 2613"/>
                <a:gd name="T9" fmla="+- 0 7062 6580"/>
                <a:gd name="T10" fmla="*/ T9 w 482"/>
                <a:gd name="T11" fmla="*/ 2584 h 2613"/>
                <a:gd name="T12" fmla="+- 0 7062 6580"/>
                <a:gd name="T13" fmla="*/ T12 w 482"/>
                <a:gd name="T14" fmla="*/ 0 h 2613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</a:cxnLst>
              <a:rect l="0" t="0" r="r" b="b"/>
              <a:pathLst>
                <a:path w="482" h="2613">
                  <a:moveTo>
                    <a:pt x="482" y="0"/>
                  </a:moveTo>
                  <a:lnTo>
                    <a:pt x="0" y="0"/>
                  </a:lnTo>
                  <a:lnTo>
                    <a:pt x="0" y="2612"/>
                  </a:lnTo>
                  <a:lnTo>
                    <a:pt x="482" y="2584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7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9" name="Freeform 94"/>
            <p:cNvSpPr>
              <a:spLocks/>
            </p:cNvSpPr>
            <p:nvPr/>
          </p:nvSpPr>
          <p:spPr bwMode="auto">
            <a:xfrm>
              <a:off x="7018" y="0"/>
              <a:ext cx="484" cy="2587"/>
            </a:xfrm>
            <a:custGeom>
              <a:avLst/>
              <a:gdLst>
                <a:gd name="T0" fmla="+- 0 7502 7018"/>
                <a:gd name="T1" fmla="*/ T0 w 484"/>
                <a:gd name="T2" fmla="*/ 0 h 2587"/>
                <a:gd name="T3" fmla="+- 0 7018 7018"/>
                <a:gd name="T4" fmla="*/ T3 w 484"/>
                <a:gd name="T5" fmla="*/ 0 h 2587"/>
                <a:gd name="T6" fmla="+- 0 7018 7018"/>
                <a:gd name="T7" fmla="*/ T6 w 484"/>
                <a:gd name="T8" fmla="*/ 2587 h 2587"/>
                <a:gd name="T9" fmla="+- 0 7502 7018"/>
                <a:gd name="T10" fmla="*/ T9 w 484"/>
                <a:gd name="T11" fmla="*/ 2558 h 2587"/>
                <a:gd name="T12" fmla="+- 0 7502 7018"/>
                <a:gd name="T13" fmla="*/ T12 w 484"/>
                <a:gd name="T14" fmla="*/ 0 h 2587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</a:cxnLst>
              <a:rect l="0" t="0" r="r" b="b"/>
              <a:pathLst>
                <a:path w="484" h="2587">
                  <a:moveTo>
                    <a:pt x="484" y="0"/>
                  </a:moveTo>
                  <a:lnTo>
                    <a:pt x="0" y="0"/>
                  </a:lnTo>
                  <a:lnTo>
                    <a:pt x="0" y="2587"/>
                  </a:lnTo>
                  <a:lnTo>
                    <a:pt x="484" y="2558"/>
                  </a:lnTo>
                  <a:lnTo>
                    <a:pt x="484" y="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60" name="Freeform 95"/>
            <p:cNvSpPr>
              <a:spLocks/>
            </p:cNvSpPr>
            <p:nvPr/>
          </p:nvSpPr>
          <p:spPr bwMode="auto">
            <a:xfrm>
              <a:off x="7458" y="0"/>
              <a:ext cx="482" cy="2561"/>
            </a:xfrm>
            <a:custGeom>
              <a:avLst/>
              <a:gdLst>
                <a:gd name="T0" fmla="+- 0 7940 7458"/>
                <a:gd name="T1" fmla="*/ T0 w 482"/>
                <a:gd name="T2" fmla="*/ 0 h 2561"/>
                <a:gd name="T3" fmla="+- 0 7458 7458"/>
                <a:gd name="T4" fmla="*/ T3 w 482"/>
                <a:gd name="T5" fmla="*/ 0 h 2561"/>
                <a:gd name="T6" fmla="+- 0 7458 7458"/>
                <a:gd name="T7" fmla="*/ T6 w 482"/>
                <a:gd name="T8" fmla="*/ 2561 h 2561"/>
                <a:gd name="T9" fmla="+- 0 7940 7458"/>
                <a:gd name="T10" fmla="*/ T9 w 482"/>
                <a:gd name="T11" fmla="*/ 2533 h 2561"/>
                <a:gd name="T12" fmla="+- 0 7940 7458"/>
                <a:gd name="T13" fmla="*/ T12 w 482"/>
                <a:gd name="T14" fmla="*/ 0 h 2561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</a:cxnLst>
              <a:rect l="0" t="0" r="r" b="b"/>
              <a:pathLst>
                <a:path w="482" h="2561">
                  <a:moveTo>
                    <a:pt x="482" y="0"/>
                  </a:moveTo>
                  <a:lnTo>
                    <a:pt x="0" y="0"/>
                  </a:lnTo>
                  <a:lnTo>
                    <a:pt x="0" y="2561"/>
                  </a:lnTo>
                  <a:lnTo>
                    <a:pt x="482" y="2533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81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61" name="Freeform 96"/>
            <p:cNvSpPr>
              <a:spLocks/>
            </p:cNvSpPr>
            <p:nvPr/>
          </p:nvSpPr>
          <p:spPr bwMode="auto">
            <a:xfrm>
              <a:off x="7896" y="0"/>
              <a:ext cx="482" cy="2536"/>
            </a:xfrm>
            <a:custGeom>
              <a:avLst/>
              <a:gdLst>
                <a:gd name="T0" fmla="+- 0 8378 7896"/>
                <a:gd name="T1" fmla="*/ T0 w 482"/>
                <a:gd name="T2" fmla="*/ 0 h 2536"/>
                <a:gd name="T3" fmla="+- 0 7896 7896"/>
                <a:gd name="T4" fmla="*/ T3 w 482"/>
                <a:gd name="T5" fmla="*/ 0 h 2536"/>
                <a:gd name="T6" fmla="+- 0 7896 7896"/>
                <a:gd name="T7" fmla="*/ T6 w 482"/>
                <a:gd name="T8" fmla="*/ 2535 h 2536"/>
                <a:gd name="T9" fmla="+- 0 8378 7896"/>
                <a:gd name="T10" fmla="*/ T9 w 482"/>
                <a:gd name="T11" fmla="*/ 2507 h 2536"/>
                <a:gd name="T12" fmla="+- 0 8378 7896"/>
                <a:gd name="T13" fmla="*/ T12 w 482"/>
                <a:gd name="T14" fmla="*/ 0 h 2536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</a:cxnLst>
              <a:rect l="0" t="0" r="r" b="b"/>
              <a:pathLst>
                <a:path w="482" h="2536">
                  <a:moveTo>
                    <a:pt x="482" y="0"/>
                  </a:moveTo>
                  <a:lnTo>
                    <a:pt x="0" y="0"/>
                  </a:lnTo>
                  <a:lnTo>
                    <a:pt x="0" y="2535"/>
                  </a:lnTo>
                  <a:lnTo>
                    <a:pt x="482" y="2507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82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62" name="Freeform 97"/>
            <p:cNvSpPr>
              <a:spLocks/>
            </p:cNvSpPr>
            <p:nvPr/>
          </p:nvSpPr>
          <p:spPr bwMode="auto">
            <a:xfrm>
              <a:off x="8334" y="0"/>
              <a:ext cx="484" cy="2510"/>
            </a:xfrm>
            <a:custGeom>
              <a:avLst/>
              <a:gdLst>
                <a:gd name="T0" fmla="+- 0 8818 8334"/>
                <a:gd name="T1" fmla="*/ T0 w 484"/>
                <a:gd name="T2" fmla="*/ 0 h 2510"/>
                <a:gd name="T3" fmla="+- 0 8334 8334"/>
                <a:gd name="T4" fmla="*/ T3 w 484"/>
                <a:gd name="T5" fmla="*/ 0 h 2510"/>
                <a:gd name="T6" fmla="+- 0 8334 8334"/>
                <a:gd name="T7" fmla="*/ T6 w 484"/>
                <a:gd name="T8" fmla="*/ 2510 h 2510"/>
                <a:gd name="T9" fmla="+- 0 8818 8334"/>
                <a:gd name="T10" fmla="*/ T9 w 484"/>
                <a:gd name="T11" fmla="*/ 2481 h 2510"/>
                <a:gd name="T12" fmla="+- 0 8818 8334"/>
                <a:gd name="T13" fmla="*/ T12 w 484"/>
                <a:gd name="T14" fmla="*/ 0 h 251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</a:cxnLst>
              <a:rect l="0" t="0" r="r" b="b"/>
              <a:pathLst>
                <a:path w="484" h="2510">
                  <a:moveTo>
                    <a:pt x="484" y="0"/>
                  </a:moveTo>
                  <a:lnTo>
                    <a:pt x="0" y="0"/>
                  </a:lnTo>
                  <a:lnTo>
                    <a:pt x="0" y="2510"/>
                  </a:lnTo>
                  <a:lnTo>
                    <a:pt x="484" y="2481"/>
                  </a:lnTo>
                  <a:lnTo>
                    <a:pt x="484" y="0"/>
                  </a:lnTo>
                  <a:close/>
                </a:path>
              </a:pathLst>
            </a:custGeom>
            <a:solidFill>
              <a:srgbClr val="8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63" name="Freeform 98"/>
            <p:cNvSpPr>
              <a:spLocks/>
            </p:cNvSpPr>
            <p:nvPr/>
          </p:nvSpPr>
          <p:spPr bwMode="auto">
            <a:xfrm>
              <a:off x="8774" y="0"/>
              <a:ext cx="482" cy="2484"/>
            </a:xfrm>
            <a:custGeom>
              <a:avLst/>
              <a:gdLst>
                <a:gd name="T0" fmla="+- 0 9256 8774"/>
                <a:gd name="T1" fmla="*/ T0 w 482"/>
                <a:gd name="T2" fmla="*/ 0 h 2484"/>
                <a:gd name="T3" fmla="+- 0 8774 8774"/>
                <a:gd name="T4" fmla="*/ T3 w 482"/>
                <a:gd name="T5" fmla="*/ 0 h 2484"/>
                <a:gd name="T6" fmla="+- 0 8774 8774"/>
                <a:gd name="T7" fmla="*/ T6 w 482"/>
                <a:gd name="T8" fmla="*/ 2484 h 2484"/>
                <a:gd name="T9" fmla="+- 0 9256 8774"/>
                <a:gd name="T10" fmla="*/ T9 w 482"/>
                <a:gd name="T11" fmla="*/ 2456 h 2484"/>
                <a:gd name="T12" fmla="+- 0 9256 8774"/>
                <a:gd name="T13" fmla="*/ T12 w 482"/>
                <a:gd name="T14" fmla="*/ 0 h 2484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</a:cxnLst>
              <a:rect l="0" t="0" r="r" b="b"/>
              <a:pathLst>
                <a:path w="482" h="2484">
                  <a:moveTo>
                    <a:pt x="482" y="0"/>
                  </a:moveTo>
                  <a:lnTo>
                    <a:pt x="0" y="0"/>
                  </a:lnTo>
                  <a:lnTo>
                    <a:pt x="0" y="2484"/>
                  </a:lnTo>
                  <a:lnTo>
                    <a:pt x="482" y="2456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8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64" name="Freeform 99"/>
            <p:cNvSpPr>
              <a:spLocks/>
            </p:cNvSpPr>
            <p:nvPr/>
          </p:nvSpPr>
          <p:spPr bwMode="auto">
            <a:xfrm>
              <a:off x="9212" y="0"/>
              <a:ext cx="484" cy="2459"/>
            </a:xfrm>
            <a:custGeom>
              <a:avLst/>
              <a:gdLst>
                <a:gd name="T0" fmla="+- 0 9696 9212"/>
                <a:gd name="T1" fmla="*/ T0 w 484"/>
                <a:gd name="T2" fmla="*/ 0 h 2459"/>
                <a:gd name="T3" fmla="+- 0 9212 9212"/>
                <a:gd name="T4" fmla="*/ T3 w 484"/>
                <a:gd name="T5" fmla="*/ 0 h 2459"/>
                <a:gd name="T6" fmla="+- 0 9212 9212"/>
                <a:gd name="T7" fmla="*/ T6 w 484"/>
                <a:gd name="T8" fmla="*/ 2458 h 2459"/>
                <a:gd name="T9" fmla="+- 0 9696 9212"/>
                <a:gd name="T10" fmla="*/ T9 w 484"/>
                <a:gd name="T11" fmla="*/ 2430 h 2459"/>
                <a:gd name="T12" fmla="+- 0 9696 9212"/>
                <a:gd name="T13" fmla="*/ T12 w 484"/>
                <a:gd name="T14" fmla="*/ 0 h 2459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</a:cxnLst>
              <a:rect l="0" t="0" r="r" b="b"/>
              <a:pathLst>
                <a:path w="484" h="2459">
                  <a:moveTo>
                    <a:pt x="484" y="0"/>
                  </a:moveTo>
                  <a:lnTo>
                    <a:pt x="0" y="0"/>
                  </a:lnTo>
                  <a:lnTo>
                    <a:pt x="0" y="2458"/>
                  </a:lnTo>
                  <a:lnTo>
                    <a:pt x="484" y="2430"/>
                  </a:lnTo>
                  <a:lnTo>
                    <a:pt x="484" y="0"/>
                  </a:lnTo>
                  <a:close/>
                </a:path>
              </a:pathLst>
            </a:custGeom>
            <a:solidFill>
              <a:srgbClr val="8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65" name="Freeform 100"/>
            <p:cNvSpPr>
              <a:spLocks/>
            </p:cNvSpPr>
            <p:nvPr/>
          </p:nvSpPr>
          <p:spPr bwMode="auto">
            <a:xfrm>
              <a:off x="9652" y="0"/>
              <a:ext cx="482" cy="2433"/>
            </a:xfrm>
            <a:custGeom>
              <a:avLst/>
              <a:gdLst>
                <a:gd name="T0" fmla="+- 0 10134 9652"/>
                <a:gd name="T1" fmla="*/ T0 w 482"/>
                <a:gd name="T2" fmla="*/ 0 h 2433"/>
                <a:gd name="T3" fmla="+- 0 9652 9652"/>
                <a:gd name="T4" fmla="*/ T3 w 482"/>
                <a:gd name="T5" fmla="*/ 0 h 2433"/>
                <a:gd name="T6" fmla="+- 0 9652 9652"/>
                <a:gd name="T7" fmla="*/ T6 w 482"/>
                <a:gd name="T8" fmla="*/ 2432 h 2433"/>
                <a:gd name="T9" fmla="+- 0 10134 9652"/>
                <a:gd name="T10" fmla="*/ T9 w 482"/>
                <a:gd name="T11" fmla="*/ 2404 h 2433"/>
                <a:gd name="T12" fmla="+- 0 10134 9652"/>
                <a:gd name="T13" fmla="*/ T12 w 482"/>
                <a:gd name="T14" fmla="*/ 0 h 2433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</a:cxnLst>
              <a:rect l="0" t="0" r="r" b="b"/>
              <a:pathLst>
                <a:path w="482" h="2433">
                  <a:moveTo>
                    <a:pt x="482" y="0"/>
                  </a:moveTo>
                  <a:lnTo>
                    <a:pt x="0" y="0"/>
                  </a:lnTo>
                  <a:lnTo>
                    <a:pt x="0" y="2432"/>
                  </a:lnTo>
                  <a:lnTo>
                    <a:pt x="482" y="2404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86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66" name="Freeform 101"/>
            <p:cNvSpPr>
              <a:spLocks/>
            </p:cNvSpPr>
            <p:nvPr/>
          </p:nvSpPr>
          <p:spPr bwMode="auto">
            <a:xfrm>
              <a:off x="10090" y="0"/>
              <a:ext cx="482" cy="2407"/>
            </a:xfrm>
            <a:custGeom>
              <a:avLst/>
              <a:gdLst>
                <a:gd name="T0" fmla="+- 0 10572 10090"/>
                <a:gd name="T1" fmla="*/ T0 w 482"/>
                <a:gd name="T2" fmla="*/ 0 h 2407"/>
                <a:gd name="T3" fmla="+- 0 10090 10090"/>
                <a:gd name="T4" fmla="*/ T3 w 482"/>
                <a:gd name="T5" fmla="*/ 0 h 2407"/>
                <a:gd name="T6" fmla="+- 0 10090 10090"/>
                <a:gd name="T7" fmla="*/ T6 w 482"/>
                <a:gd name="T8" fmla="*/ 2407 h 2407"/>
                <a:gd name="T9" fmla="+- 0 10572 10090"/>
                <a:gd name="T10" fmla="*/ T9 w 482"/>
                <a:gd name="T11" fmla="*/ 2379 h 2407"/>
                <a:gd name="T12" fmla="+- 0 10572 10090"/>
                <a:gd name="T13" fmla="*/ T12 w 482"/>
                <a:gd name="T14" fmla="*/ 0 h 2407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</a:cxnLst>
              <a:rect l="0" t="0" r="r" b="b"/>
              <a:pathLst>
                <a:path w="482" h="2407">
                  <a:moveTo>
                    <a:pt x="482" y="0"/>
                  </a:moveTo>
                  <a:lnTo>
                    <a:pt x="0" y="0"/>
                  </a:lnTo>
                  <a:lnTo>
                    <a:pt x="0" y="2407"/>
                  </a:lnTo>
                  <a:lnTo>
                    <a:pt x="482" y="2379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87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68" name="Freeform 102"/>
            <p:cNvSpPr>
              <a:spLocks/>
            </p:cNvSpPr>
            <p:nvPr/>
          </p:nvSpPr>
          <p:spPr bwMode="auto">
            <a:xfrm>
              <a:off x="10530" y="0"/>
              <a:ext cx="482" cy="2381"/>
            </a:xfrm>
            <a:custGeom>
              <a:avLst/>
              <a:gdLst>
                <a:gd name="T0" fmla="+- 0 11012 10530"/>
                <a:gd name="T1" fmla="*/ T0 w 482"/>
                <a:gd name="T2" fmla="*/ 0 h 2381"/>
                <a:gd name="T3" fmla="+- 0 10530 10530"/>
                <a:gd name="T4" fmla="*/ T3 w 482"/>
                <a:gd name="T5" fmla="*/ 0 h 2381"/>
                <a:gd name="T6" fmla="+- 0 10530 10530"/>
                <a:gd name="T7" fmla="*/ T6 w 482"/>
                <a:gd name="T8" fmla="*/ 2381 h 2381"/>
                <a:gd name="T9" fmla="+- 0 11012 10530"/>
                <a:gd name="T10" fmla="*/ T9 w 482"/>
                <a:gd name="T11" fmla="*/ 2353 h 2381"/>
                <a:gd name="T12" fmla="+- 0 11012 10530"/>
                <a:gd name="T13" fmla="*/ T12 w 482"/>
                <a:gd name="T14" fmla="*/ 0 h 2381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</a:cxnLst>
              <a:rect l="0" t="0" r="r" b="b"/>
              <a:pathLst>
                <a:path w="482" h="2381">
                  <a:moveTo>
                    <a:pt x="482" y="0"/>
                  </a:moveTo>
                  <a:lnTo>
                    <a:pt x="0" y="0"/>
                  </a:lnTo>
                  <a:lnTo>
                    <a:pt x="0" y="2381"/>
                  </a:lnTo>
                  <a:lnTo>
                    <a:pt x="482" y="2353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88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69" name="Freeform 103"/>
            <p:cNvSpPr>
              <a:spLocks/>
            </p:cNvSpPr>
            <p:nvPr/>
          </p:nvSpPr>
          <p:spPr bwMode="auto">
            <a:xfrm>
              <a:off x="10968" y="0"/>
              <a:ext cx="436" cy="2356"/>
            </a:xfrm>
            <a:custGeom>
              <a:avLst/>
              <a:gdLst>
                <a:gd name="T0" fmla="+- 0 11404 10968"/>
                <a:gd name="T1" fmla="*/ T0 w 436"/>
                <a:gd name="T2" fmla="*/ 0 h 2356"/>
                <a:gd name="T3" fmla="+- 0 10968 10968"/>
                <a:gd name="T4" fmla="*/ T3 w 436"/>
                <a:gd name="T5" fmla="*/ 0 h 2356"/>
                <a:gd name="T6" fmla="+- 0 10968 10968"/>
                <a:gd name="T7" fmla="*/ T6 w 436"/>
                <a:gd name="T8" fmla="*/ 2355 h 2356"/>
                <a:gd name="T9" fmla="+- 0 11400 10968"/>
                <a:gd name="T10" fmla="*/ T9 w 436"/>
                <a:gd name="T11" fmla="*/ 2330 h 2356"/>
                <a:gd name="T12" fmla="+- 0 11404 10968"/>
                <a:gd name="T13" fmla="*/ T12 w 436"/>
                <a:gd name="T14" fmla="*/ 0 h 2356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</a:cxnLst>
              <a:rect l="0" t="0" r="r" b="b"/>
              <a:pathLst>
                <a:path w="436" h="2356">
                  <a:moveTo>
                    <a:pt x="436" y="0"/>
                  </a:moveTo>
                  <a:lnTo>
                    <a:pt x="0" y="0"/>
                  </a:lnTo>
                  <a:lnTo>
                    <a:pt x="0" y="2355"/>
                  </a:lnTo>
                  <a:lnTo>
                    <a:pt x="432" y="2330"/>
                  </a:lnTo>
                  <a:lnTo>
                    <a:pt x="436" y="0"/>
                  </a:lnTo>
                  <a:close/>
                </a:path>
              </a:pathLst>
            </a:custGeom>
            <a:solidFill>
              <a:srgbClr val="8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70" name="Line 104"/>
            <p:cNvSpPr>
              <a:spLocks noChangeShapeType="1"/>
            </p:cNvSpPr>
            <p:nvPr/>
          </p:nvSpPr>
          <p:spPr bwMode="auto">
            <a:xfrm>
              <a:off x="712" y="1644"/>
              <a:ext cx="5728" cy="0"/>
            </a:xfrm>
            <a:prstGeom prst="line">
              <a:avLst/>
            </a:prstGeom>
            <a:noFill/>
            <a:ln w="2667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71" name="Line 105"/>
            <p:cNvSpPr>
              <a:spLocks noChangeShapeType="1"/>
            </p:cNvSpPr>
            <p:nvPr/>
          </p:nvSpPr>
          <p:spPr bwMode="auto">
            <a:xfrm>
              <a:off x="684" y="1616"/>
              <a:ext cx="5728" cy="0"/>
            </a:xfrm>
            <a:prstGeom prst="line">
              <a:avLst/>
            </a:prstGeom>
            <a:noFill/>
            <a:ln w="2667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4202" name="Picture 10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54" y="2520"/>
              <a:ext cx="4666" cy="4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72216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193309"/>
          </a:xfrm>
        </p:spPr>
        <p:txBody>
          <a:bodyPr>
            <a:noAutofit/>
          </a:bodyPr>
          <a:lstStyle/>
          <a:p>
            <a:pPr lvl="0" algn="just"/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An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autotransformer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requires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less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Cu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than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two- winding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transformer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of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similar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rating.</a:t>
            </a:r>
            <a:endParaRPr lang="en-US" sz="2400" dirty="0"/>
          </a:p>
          <a:p>
            <a:pPr lvl="0" algn="just"/>
            <a:r>
              <a:rPr lang="en-US" sz="2400" dirty="0"/>
              <a:t>	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An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autotransformer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operates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at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higher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efficiency than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two-winding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transformer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of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similar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rating.</a:t>
            </a:r>
            <a:endParaRPr lang="en-US" sz="2400" dirty="0"/>
          </a:p>
          <a:p>
            <a:pPr lvl="0" algn="just"/>
            <a:r>
              <a:rPr lang="en-US" sz="2400" dirty="0"/>
              <a:t>	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An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autotransformer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has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better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voltage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regulation than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two-</a:t>
            </a:r>
            <a:r>
              <a:rPr lang="en-US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windingtransformer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of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same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rating.</a:t>
            </a:r>
            <a:endParaRPr lang="en-US" sz="2400" dirty="0"/>
          </a:p>
          <a:p>
            <a:pPr lvl="0" algn="just"/>
            <a:r>
              <a:rPr lang="en-US" sz="2400" dirty="0"/>
              <a:t>	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An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autotransformer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has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smaller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size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than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two- winding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transformer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of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same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rating.</a:t>
            </a:r>
            <a:endParaRPr lang="en-US" sz="2400" dirty="0"/>
          </a:p>
          <a:p>
            <a:pPr lvl="0" algn="just"/>
            <a:r>
              <a:rPr lang="en-US" sz="2400" dirty="0"/>
              <a:t>	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An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autotransformer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requires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smaller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exciting current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than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two-</a:t>
            </a:r>
            <a:r>
              <a:rPr lang="en-US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windingtransformer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of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same rating.</a:t>
            </a:r>
            <a:endParaRPr lang="en-US" sz="2400" dirty="0"/>
          </a:p>
          <a:p>
            <a:pPr marL="0" indent="0" algn="just">
              <a:buNone/>
            </a:pP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3701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heavy" dirty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618" y="1371600"/>
            <a:ext cx="9185564" cy="534785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There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is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direct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connection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between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the primary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and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secondary.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Therefore,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output is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no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longer</a:t>
            </a:r>
            <a:r>
              <a:rPr lang="en-US" sz="2400" dirty="0"/>
              <a:t> </a:t>
            </a:r>
            <a:r>
              <a:rPr lang="en-US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d.c.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isolated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from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input.</a:t>
            </a:r>
            <a:endParaRPr lang="en-US" sz="2400" dirty="0"/>
          </a:p>
          <a:p>
            <a:pPr algn="just"/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An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autotransformer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is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not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safe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stepping down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high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voltage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low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voltage.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As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an illustration.</a:t>
            </a:r>
            <a:endParaRPr lang="en-US" sz="2400" dirty="0"/>
          </a:p>
          <a:p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If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an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open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circuit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develops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in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common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portion of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winding,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then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full-primary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voltage</a:t>
            </a:r>
            <a:r>
              <a:rPr lang="en-US" sz="2400" dirty="0"/>
              <a:t>	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will appear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across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load.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In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such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case,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any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one coming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in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contact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with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secondary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is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subjected to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high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voltage.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This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could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be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dangerous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both the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persons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and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equipment.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this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reason, autotransformers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are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prohibited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general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use.</a:t>
            </a:r>
            <a:endParaRPr lang="en-US" sz="2400" dirty="0"/>
          </a:p>
          <a:p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short-circuit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current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is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much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larger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than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the two-winding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transformer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of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same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rating.</a:t>
            </a:r>
            <a:r>
              <a:rPr lang="en-US" sz="2400" dirty="0"/>
              <a:t>	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So that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short-circuited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secondary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causes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part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of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the primary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also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be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short-circuited.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This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reduces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the effective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resistance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and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reactance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527144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</TotalTime>
  <Words>623</Words>
  <Application>Microsoft Office PowerPoint</Application>
  <PresentationFormat>Widescreen</PresentationFormat>
  <Paragraphs>55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Facet</vt:lpstr>
      <vt:lpstr>ELECTRICAL MACHINE-I </vt:lpstr>
      <vt:lpstr>AUTO-TRANSFORMERS </vt:lpstr>
      <vt:lpstr>Theory of Autotransformer </vt:lpstr>
      <vt:lpstr>OUT PUT:- The primary and secondary windings of an autotransformer are Connected magnetically as well as electrically. So the power transferred primary to secondary inductively as well as conductively  </vt:lpstr>
      <vt:lpstr>Copper saving in Auto transformer</vt:lpstr>
      <vt:lpstr>Types of AUTO Transformer:-  Step UP Transformer :- </vt:lpstr>
      <vt:lpstr>Step DOWN Auto Transformer :-</vt:lpstr>
      <vt:lpstr>Advantages</vt:lpstr>
      <vt:lpstr>DISADVANTAGES</vt:lpstr>
      <vt:lpstr>APPLICATION</vt:lpstr>
      <vt:lpstr>Power Transformer</vt:lpstr>
      <vt:lpstr>Difference Between Power Transformer and Distribution Transformer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AUTO-TRANSFORMERS </dc:title>
  <dc:creator>hp</dc:creator>
  <cp:lastModifiedBy>Unknown User</cp:lastModifiedBy>
  <cp:revision>13</cp:revision>
  <dcterms:created xsi:type="dcterms:W3CDTF">2020-03-23T17:24:43Z</dcterms:created>
  <dcterms:modified xsi:type="dcterms:W3CDTF">2020-04-14T02:47:52Z</dcterms:modified>
</cp:coreProperties>
</file>